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342" r:id="rId5"/>
    <p:sldId id="336" r:id="rId6"/>
    <p:sldId id="338" r:id="rId7"/>
    <p:sldId id="343" r:id="rId8"/>
    <p:sldId id="339" r:id="rId9"/>
    <p:sldId id="344" r:id="rId10"/>
    <p:sldId id="340" r:id="rId11"/>
    <p:sldId id="345" r:id="rId12"/>
    <p:sldId id="346" r:id="rId13"/>
    <p:sldId id="341" r:id="rId14"/>
    <p:sldId id="347" r:id="rId15"/>
    <p:sldId id="31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29" userDrawn="1">
          <p15:clr>
            <a:srgbClr val="A4A3A4"/>
          </p15:clr>
        </p15:guide>
        <p15:guide id="2" pos="72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0E3B"/>
    <a:srgbClr val="009FDF"/>
    <a:srgbClr val="0095D5"/>
    <a:srgbClr val="041E42"/>
    <a:srgbClr val="2338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777" autoAdjust="0"/>
  </p:normalViewPr>
  <p:slideViewPr>
    <p:cSldViewPr snapToGrid="0">
      <p:cViewPr varScale="1">
        <p:scale>
          <a:sx n="72" d="100"/>
          <a:sy n="72" d="100"/>
        </p:scale>
        <p:origin x="2034" y="78"/>
      </p:cViewPr>
      <p:guideLst>
        <p:guide orient="horz" pos="3929"/>
        <p:guide pos="728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CE3D9-6000-45D2-96FD-24A5CC8A89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ADF3892-9B9A-4EB6-A135-0CBC69C5B4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26809E-A18B-4FA1-8376-36359C959F1C}" type="datetimeFigureOut">
              <a:rPr lang="en-US" smtClean="0"/>
              <a:t>5/7/2024</a:t>
            </a:fld>
            <a:endParaRPr lang="en-US"/>
          </a:p>
        </p:txBody>
      </p:sp>
      <p:sp>
        <p:nvSpPr>
          <p:cNvPr id="4" name="Footer Placeholder 3">
            <a:extLst>
              <a:ext uri="{FF2B5EF4-FFF2-40B4-BE49-F238E27FC236}">
                <a16:creationId xmlns:a16="http://schemas.microsoft.com/office/drawing/2014/main" id="{28D1BD5A-82D6-4DA2-8350-F35462BCE9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ABB094A-4C9B-45E0-B065-A8A38F3DE1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03122D-34CF-476D-8107-C9A8B049E705}" type="slidenum">
              <a:rPr lang="en-US" smtClean="0"/>
              <a:t>‹#›</a:t>
            </a:fld>
            <a:endParaRPr lang="en-US"/>
          </a:p>
        </p:txBody>
      </p:sp>
    </p:spTree>
    <p:extLst>
      <p:ext uri="{BB962C8B-B14F-4D97-AF65-F5344CB8AC3E}">
        <p14:creationId xmlns:p14="http://schemas.microsoft.com/office/powerpoint/2010/main" val="268605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F1153-C708-4CDD-BFA5-A0E3EB255E6E}" type="datetimeFigureOut">
              <a:rPr lang="en-GB" smtClean="0"/>
              <a:t>06/05/2024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8C433D-DE44-4612-A678-489EE6407175}" type="slidenum">
              <a:rPr lang="en-GB" smtClean="0"/>
              <a:t>‹#›</a:t>
            </a:fld>
            <a:endParaRPr lang="en-GB"/>
          </a:p>
        </p:txBody>
      </p:sp>
    </p:spTree>
    <p:extLst>
      <p:ext uri="{BB962C8B-B14F-4D97-AF65-F5344CB8AC3E}">
        <p14:creationId xmlns:p14="http://schemas.microsoft.com/office/powerpoint/2010/main" val="1472102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0D0D0D"/>
                </a:solidFill>
                <a:effectLst/>
                <a:highlight>
                  <a:srgbClr val="FFFFFF"/>
                </a:highlight>
                <a:latin typeface="Söhne"/>
              </a:rPr>
              <a:t>Data Details</a:t>
            </a:r>
            <a:r>
              <a:rPr lang="en-GB" b="0" i="0" dirty="0">
                <a:solidFill>
                  <a:srgbClr val="0D0D0D"/>
                </a:solidFill>
                <a:effectLst/>
                <a:highlight>
                  <a:srgbClr val="FFFFFF"/>
                </a:highlight>
                <a:latin typeface="Söhne"/>
              </a:rPr>
              <a:t>: Covers average net selling value to all consumer types (general, industrial, commercial).</a:t>
            </a:r>
          </a:p>
          <a:p>
            <a:endParaRPr lang="en-GB" dirty="0"/>
          </a:p>
        </p:txBody>
      </p:sp>
      <p:sp>
        <p:nvSpPr>
          <p:cNvPr id="4" name="Slide Number Placeholder 3"/>
          <p:cNvSpPr>
            <a:spLocks noGrp="1"/>
          </p:cNvSpPr>
          <p:nvPr>
            <p:ph type="sldNum" sz="quarter" idx="5"/>
          </p:nvPr>
        </p:nvSpPr>
        <p:spPr/>
        <p:txBody>
          <a:bodyPr/>
          <a:lstStyle/>
          <a:p>
            <a:fld id="{8B8C433D-DE44-4612-A678-489EE6407175}" type="slidenum">
              <a:rPr lang="en-GB" smtClean="0"/>
              <a:t>4</a:t>
            </a:fld>
            <a:endParaRPr lang="en-GB"/>
          </a:p>
        </p:txBody>
      </p:sp>
    </p:spTree>
    <p:extLst>
      <p:ext uri="{BB962C8B-B14F-4D97-AF65-F5344CB8AC3E}">
        <p14:creationId xmlns:p14="http://schemas.microsoft.com/office/powerpoint/2010/main" val="295969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B8C433D-DE44-4612-A678-489EE6407175}" type="slidenum">
              <a:rPr lang="en-GB" smtClean="0"/>
              <a:t>5</a:t>
            </a:fld>
            <a:endParaRPr lang="en-GB"/>
          </a:p>
        </p:txBody>
      </p:sp>
    </p:spTree>
    <p:extLst>
      <p:ext uri="{BB962C8B-B14F-4D97-AF65-F5344CB8AC3E}">
        <p14:creationId xmlns:p14="http://schemas.microsoft.com/office/powerpoint/2010/main" val="2434369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0D0D0D"/>
                </a:solidFill>
                <a:effectLst/>
                <a:highlight>
                  <a:srgbClr val="FFFFFF"/>
                </a:highlight>
                <a:latin typeface="Söhne"/>
              </a:rPr>
              <a:t>Completion of Project</a:t>
            </a:r>
          </a:p>
          <a:p>
            <a:pPr algn="l">
              <a:buFont typeface="Arial" panose="020B0604020202020204" pitchFamily="34" charset="0"/>
              <a:buChar char="•"/>
            </a:pPr>
            <a:r>
              <a:rPr lang="en-GB" b="1" i="0" dirty="0">
                <a:solidFill>
                  <a:srgbClr val="0D0D0D"/>
                </a:solidFill>
                <a:effectLst/>
                <a:highlight>
                  <a:srgbClr val="FFFFFF"/>
                </a:highlight>
                <a:latin typeface="Söhne"/>
              </a:rPr>
              <a:t>Major Features</a:t>
            </a:r>
            <a:r>
              <a:rPr lang="en-GB" b="0" i="0" dirty="0">
                <a:solidFill>
                  <a:srgbClr val="0D0D0D"/>
                </a:solidFill>
                <a:effectLst/>
                <a:highlight>
                  <a:srgbClr val="FFFFFF"/>
                </a:highlight>
                <a:latin typeface="Söhne"/>
              </a:rPr>
              <a:t>: Completed all major features except one.</a:t>
            </a:r>
          </a:p>
          <a:p>
            <a:pPr algn="l">
              <a:buFont typeface="Arial" panose="020B0604020202020204" pitchFamily="34" charset="0"/>
              <a:buChar char="•"/>
            </a:pPr>
            <a:r>
              <a:rPr lang="en-GB" b="1" i="0" dirty="0">
                <a:solidFill>
                  <a:srgbClr val="0D0D0D"/>
                </a:solidFill>
                <a:effectLst/>
                <a:highlight>
                  <a:srgbClr val="FFFFFF"/>
                </a:highlight>
                <a:latin typeface="Söhne"/>
              </a:rPr>
              <a:t>SVM Forecasting</a:t>
            </a:r>
            <a:r>
              <a:rPr lang="en-GB" b="0" i="0" dirty="0">
                <a:solidFill>
                  <a:srgbClr val="0D0D0D"/>
                </a:solidFill>
                <a:effectLst/>
                <a:highlight>
                  <a:srgbClr val="FFFFFF"/>
                </a:highlight>
                <a:latin typeface="Söhne"/>
              </a:rPr>
              <a:t>: Successfully implemented for fuel imports and predictions.</a:t>
            </a:r>
          </a:p>
          <a:p>
            <a:pPr algn="l">
              <a:buFont typeface="Arial" panose="020B0604020202020204" pitchFamily="34" charset="0"/>
              <a:buChar char="•"/>
            </a:pPr>
            <a:r>
              <a:rPr lang="en-GB" b="1" i="0" dirty="0">
                <a:solidFill>
                  <a:srgbClr val="0D0D0D"/>
                </a:solidFill>
                <a:effectLst/>
                <a:highlight>
                  <a:srgbClr val="FFFFFF"/>
                </a:highlight>
                <a:latin typeface="Söhne"/>
              </a:rPr>
              <a:t>ANN Models</a:t>
            </a:r>
            <a:r>
              <a:rPr lang="en-GB" b="0" i="0" dirty="0">
                <a:solidFill>
                  <a:srgbClr val="0D0D0D"/>
                </a:solidFill>
                <a:effectLst/>
                <a:highlight>
                  <a:srgbClr val="FFFFFF"/>
                </a:highlight>
                <a:latin typeface="Söhne"/>
              </a:rPr>
              <a:t>: Prediction completed; forecasting pending.</a:t>
            </a:r>
          </a:p>
          <a:p>
            <a:pPr algn="l">
              <a:buFont typeface="Arial" panose="020B0604020202020204" pitchFamily="34" charset="0"/>
              <a:buChar char="•"/>
            </a:pPr>
            <a:r>
              <a:rPr lang="en-GB" b="1" i="0" dirty="0">
                <a:solidFill>
                  <a:srgbClr val="0D0D0D"/>
                </a:solidFill>
                <a:effectLst/>
                <a:highlight>
                  <a:srgbClr val="FFFFFF"/>
                </a:highlight>
                <a:latin typeface="Söhne"/>
              </a:rPr>
              <a:t>Website Functionality</a:t>
            </a:r>
            <a:r>
              <a:rPr lang="en-GB" b="0" i="0" dirty="0">
                <a:solidFill>
                  <a:srgbClr val="0D0D0D"/>
                </a:solidFill>
                <a:effectLst/>
                <a:highlight>
                  <a:srgbClr val="FFFFFF"/>
                </a:highlight>
                <a:latin typeface="Söhne"/>
              </a:rPr>
              <a:t>: Essential pages and a calculator for SVM-based electricity price forecasting are fully functional.</a:t>
            </a:r>
          </a:p>
          <a:p>
            <a:pPr algn="l"/>
            <a:r>
              <a:rPr lang="en-GB" b="1" i="0" dirty="0">
                <a:solidFill>
                  <a:srgbClr val="0D0D0D"/>
                </a:solidFill>
                <a:effectLst/>
                <a:highlight>
                  <a:srgbClr val="FFFFFF"/>
                </a:highlight>
                <a:latin typeface="Söhne"/>
              </a:rPr>
              <a:t>Data Quality and Sources</a:t>
            </a:r>
          </a:p>
          <a:p>
            <a:pPr algn="l">
              <a:buFont typeface="Arial" panose="020B0604020202020204" pitchFamily="34" charset="0"/>
              <a:buChar char="•"/>
            </a:pPr>
            <a:r>
              <a:rPr lang="en-GB" b="1" i="0" dirty="0">
                <a:solidFill>
                  <a:srgbClr val="0D0D0D"/>
                </a:solidFill>
                <a:effectLst/>
                <a:highlight>
                  <a:srgbClr val="FFFFFF"/>
                </a:highlight>
                <a:latin typeface="Söhne"/>
              </a:rPr>
              <a:t>Importance of Data</a:t>
            </a:r>
            <a:r>
              <a:rPr lang="en-GB" b="0" i="0" dirty="0">
                <a:solidFill>
                  <a:srgbClr val="0D0D0D"/>
                </a:solidFill>
                <a:effectLst/>
                <a:highlight>
                  <a:srgbClr val="FFFFFF"/>
                </a:highlight>
                <a:latin typeface="Söhne"/>
              </a:rPr>
              <a:t>: Emphasizes that model performance heavily depends on data quality.</a:t>
            </a:r>
          </a:p>
          <a:p>
            <a:pPr algn="l">
              <a:buFont typeface="Arial" panose="020B0604020202020204" pitchFamily="34" charset="0"/>
              <a:buChar char="•"/>
            </a:pPr>
            <a:r>
              <a:rPr lang="en-GB" b="1" i="0" dirty="0">
                <a:solidFill>
                  <a:srgbClr val="0D0D0D"/>
                </a:solidFill>
                <a:effectLst/>
                <a:highlight>
                  <a:srgbClr val="FFFFFF"/>
                </a:highlight>
                <a:latin typeface="Söhne"/>
              </a:rPr>
              <a:t>Data Source</a:t>
            </a:r>
            <a:r>
              <a:rPr lang="en-GB" b="0" i="0" dirty="0">
                <a:solidFill>
                  <a:srgbClr val="0D0D0D"/>
                </a:solidFill>
                <a:effectLst/>
                <a:highlight>
                  <a:srgbClr val="FFFFFF"/>
                </a:highlight>
                <a:latin typeface="Söhne"/>
              </a:rPr>
              <a:t>: Utilizes electricity pricing data from UK Government, spanning from 1920 to 2022.</a:t>
            </a:r>
          </a:p>
          <a:p>
            <a:pPr algn="l">
              <a:buFont typeface="Arial" panose="020B0604020202020204" pitchFamily="34" charset="0"/>
              <a:buChar char="•"/>
            </a:pPr>
            <a:r>
              <a:rPr lang="en-GB" b="1" i="0" dirty="0">
                <a:solidFill>
                  <a:srgbClr val="0D0D0D"/>
                </a:solidFill>
                <a:effectLst/>
                <a:highlight>
                  <a:srgbClr val="FFFFFF"/>
                </a:highlight>
                <a:latin typeface="Söhne"/>
              </a:rPr>
              <a:t>Data Details</a:t>
            </a:r>
            <a:r>
              <a:rPr lang="en-GB" b="0" i="0" dirty="0">
                <a:solidFill>
                  <a:srgbClr val="0D0D0D"/>
                </a:solidFill>
                <a:effectLst/>
                <a:highlight>
                  <a:srgbClr val="FFFFFF"/>
                </a:highlight>
                <a:latin typeface="Söhne"/>
              </a:rPr>
              <a:t>: Covers average net selling value to all consumer types (general, industrial, commercial).</a:t>
            </a:r>
          </a:p>
          <a:p>
            <a:pPr algn="l">
              <a:buFont typeface="Arial" panose="020B0604020202020204" pitchFamily="34" charset="0"/>
              <a:buChar char="•"/>
            </a:pPr>
            <a:r>
              <a:rPr lang="en-GB" b="1" i="0" dirty="0">
                <a:solidFill>
                  <a:srgbClr val="0D0D0D"/>
                </a:solidFill>
                <a:effectLst/>
                <a:highlight>
                  <a:srgbClr val="FFFFFF"/>
                </a:highlight>
                <a:latin typeface="Söhne"/>
              </a:rPr>
              <a:t>Synthetic Data</a:t>
            </a:r>
            <a:r>
              <a:rPr lang="en-GB" b="0" i="0" dirty="0">
                <a:solidFill>
                  <a:srgbClr val="0D0D0D"/>
                </a:solidFill>
                <a:effectLst/>
                <a:highlight>
                  <a:srgbClr val="FFFFFF"/>
                </a:highlight>
                <a:latin typeface="Söhne"/>
              </a:rPr>
              <a:t>: Created for individual fuel imports pricing due to incomplete yearly data, using available share contribution data.</a:t>
            </a:r>
          </a:p>
        </p:txBody>
      </p:sp>
      <p:sp>
        <p:nvSpPr>
          <p:cNvPr id="4" name="Slide Number Placeholder 3"/>
          <p:cNvSpPr>
            <a:spLocks noGrp="1"/>
          </p:cNvSpPr>
          <p:nvPr>
            <p:ph type="sldNum" sz="quarter" idx="5"/>
          </p:nvPr>
        </p:nvSpPr>
        <p:spPr/>
        <p:txBody>
          <a:bodyPr/>
          <a:lstStyle/>
          <a:p>
            <a:fld id="{8B8C433D-DE44-4612-A678-489EE6407175}" type="slidenum">
              <a:rPr lang="en-GB" smtClean="0"/>
              <a:t>7</a:t>
            </a:fld>
            <a:endParaRPr lang="en-GB"/>
          </a:p>
        </p:txBody>
      </p:sp>
    </p:spTree>
    <p:extLst>
      <p:ext uri="{BB962C8B-B14F-4D97-AF65-F5344CB8AC3E}">
        <p14:creationId xmlns:p14="http://schemas.microsoft.com/office/powerpoint/2010/main" val="2469059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Lessons Learned</a:t>
            </a:r>
          </a:p>
          <a:p>
            <a:r>
              <a:rPr lang="en-GB" b="1" dirty="0"/>
              <a:t>Importance of Data – </a:t>
            </a:r>
            <a:r>
              <a:rPr lang="en-GB" b="0" dirty="0"/>
              <a:t>Understanding the completeness, usefulness and quality of the data. Garbage in Garbage Out.</a:t>
            </a:r>
          </a:p>
          <a:p>
            <a:r>
              <a:rPr lang="en-GB" b="1" dirty="0"/>
              <a:t>Model Complexity vs Performance – </a:t>
            </a:r>
            <a:r>
              <a:rPr lang="en-GB" b="0" dirty="0"/>
              <a:t>More Complex does not mean better, can lead to overfitting</a:t>
            </a:r>
          </a:p>
          <a:p>
            <a:r>
              <a:rPr lang="en-GB" b="1" dirty="0"/>
              <a:t>Hyperparameter Tuning – </a:t>
            </a:r>
            <a:r>
              <a:rPr lang="en-GB" b="0" dirty="0"/>
              <a:t>It is tedious and time consuming but important for achieving optimal model performance</a:t>
            </a:r>
          </a:p>
          <a:p>
            <a:endParaRPr lang="en-GB" b="0" dirty="0"/>
          </a:p>
          <a:p>
            <a:r>
              <a:rPr lang="en-GB" b="1" dirty="0"/>
              <a:t>Future Situations </a:t>
            </a:r>
          </a:p>
          <a:p>
            <a:r>
              <a:rPr lang="en-GB" b="1" dirty="0"/>
              <a:t>More features – </a:t>
            </a:r>
            <a:r>
              <a:rPr lang="en-GB" b="0" dirty="0"/>
              <a:t>Include additional relevant variables like macroeconomic indicators, seasonal factors or geopolitical events</a:t>
            </a:r>
          </a:p>
          <a:p>
            <a:r>
              <a:rPr lang="en-GB" b="1" dirty="0"/>
              <a:t>Hyperparameter Optimisation Techniques – </a:t>
            </a:r>
            <a:r>
              <a:rPr lang="en-GB" b="0" dirty="0"/>
              <a:t>Use more advanced tuning techniques for ANNs like Bayesian optimisation with </a:t>
            </a:r>
            <a:r>
              <a:rPr lang="en-GB" b="0" dirty="0" err="1"/>
              <a:t>Keras</a:t>
            </a:r>
            <a:r>
              <a:rPr lang="en-GB" b="0" dirty="0"/>
              <a:t> Tuner</a:t>
            </a:r>
            <a:endParaRPr lang="en-GB" b="1" dirty="0"/>
          </a:p>
          <a:p>
            <a:endParaRPr lang="en-GB" b="1" dirty="0"/>
          </a:p>
        </p:txBody>
      </p:sp>
      <p:sp>
        <p:nvSpPr>
          <p:cNvPr id="4" name="Slide Number Placeholder 3"/>
          <p:cNvSpPr>
            <a:spLocks noGrp="1"/>
          </p:cNvSpPr>
          <p:nvPr>
            <p:ph type="sldNum" sz="quarter" idx="5"/>
          </p:nvPr>
        </p:nvSpPr>
        <p:spPr/>
        <p:txBody>
          <a:bodyPr/>
          <a:lstStyle/>
          <a:p>
            <a:fld id="{8B8C433D-DE44-4612-A678-489EE6407175}" type="slidenum">
              <a:rPr lang="en-GB" smtClean="0"/>
              <a:t>10</a:t>
            </a:fld>
            <a:endParaRPr lang="en-GB"/>
          </a:p>
        </p:txBody>
      </p:sp>
    </p:spTree>
    <p:extLst>
      <p:ext uri="{BB962C8B-B14F-4D97-AF65-F5344CB8AC3E}">
        <p14:creationId xmlns:p14="http://schemas.microsoft.com/office/powerpoint/2010/main" val="1794588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D0D0D"/>
                </a:solidFill>
                <a:effectLst/>
                <a:highlight>
                  <a:srgbClr val="FFFFFF"/>
                </a:highlight>
                <a:latin typeface="Söhne"/>
              </a:rPr>
              <a:t>The project demonstrates the potential of machine learning in enhancing decision-making for household electricity expenses, providing a tool that aligns with user needs in the face of economic changes,  by integrating machine learning models into a practical application. Moving forward, the project could potentially transform how consumers interact with and manage their energy usage in an increasingly dynamic economic landscape. This work shows the transformative power of combining data science with user-centric applications to address real-world challenge</a:t>
            </a:r>
            <a:endParaRPr lang="en-GB" dirty="0"/>
          </a:p>
        </p:txBody>
      </p:sp>
      <p:sp>
        <p:nvSpPr>
          <p:cNvPr id="4" name="Slide Number Placeholder 3"/>
          <p:cNvSpPr>
            <a:spLocks noGrp="1"/>
          </p:cNvSpPr>
          <p:nvPr>
            <p:ph type="sldNum" sz="quarter" idx="5"/>
          </p:nvPr>
        </p:nvSpPr>
        <p:spPr/>
        <p:txBody>
          <a:bodyPr/>
          <a:lstStyle/>
          <a:p>
            <a:fld id="{8B8C433D-DE44-4612-A678-489EE6407175}" type="slidenum">
              <a:rPr lang="en-GB" smtClean="0"/>
              <a:t>12</a:t>
            </a:fld>
            <a:endParaRPr lang="en-GB"/>
          </a:p>
        </p:txBody>
      </p:sp>
    </p:spTree>
    <p:extLst>
      <p:ext uri="{BB962C8B-B14F-4D97-AF65-F5344CB8AC3E}">
        <p14:creationId xmlns:p14="http://schemas.microsoft.com/office/powerpoint/2010/main" val="2556752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7EA87B-E002-9549-9BF4-F63E781E5E67}"/>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5" name="Footer Placeholder 4">
            <a:extLst>
              <a:ext uri="{FF2B5EF4-FFF2-40B4-BE49-F238E27FC236}">
                <a16:creationId xmlns:a16="http://schemas.microsoft.com/office/drawing/2014/main" id="{21EB7D2D-E16C-954D-9ECE-14706A18F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36B17-61F9-E642-B049-DEB9994EB70D}"/>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8" name="Picture 7">
            <a:extLst>
              <a:ext uri="{FF2B5EF4-FFF2-40B4-BE49-F238E27FC236}">
                <a16:creationId xmlns:a16="http://schemas.microsoft.com/office/drawing/2014/main" id="{2DB0F777-E234-42D5-8C54-9688AAA3714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8415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slide 2">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94918C2-5EF1-FA47-B80D-CA95DD68086E}"/>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8" name="Footer Placeholder 7">
            <a:extLst>
              <a:ext uri="{FF2B5EF4-FFF2-40B4-BE49-F238E27FC236}">
                <a16:creationId xmlns:a16="http://schemas.microsoft.com/office/drawing/2014/main" id="{5476EFEE-8937-D24F-B42B-8CF581455C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88F660-2C85-A141-88E2-1E82F571D4B2}"/>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10" name="Rectangle 9">
            <a:extLst>
              <a:ext uri="{FF2B5EF4-FFF2-40B4-BE49-F238E27FC236}">
                <a16:creationId xmlns:a16="http://schemas.microsoft.com/office/drawing/2014/main" id="{A2ACC116-3B83-4913-83B7-1B3EB87095CD}"/>
              </a:ext>
            </a:extLst>
          </p:cNvPr>
          <p:cNvSpPr/>
          <p:nvPr userDrawn="1"/>
        </p:nvSpPr>
        <p:spPr>
          <a:xfrm>
            <a:off x="1" y="0"/>
            <a:ext cx="12192000" cy="6858000"/>
          </a:xfrm>
          <a:prstGeom prst="rect">
            <a:avLst/>
          </a:prstGeom>
          <a:solidFill>
            <a:srgbClr val="130E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8376443-DB4F-429F-A8EC-273541967C67}"/>
              </a:ext>
            </a:extLst>
          </p:cNvPr>
          <p:cNvSpPr>
            <a:spLocks noGrp="1"/>
          </p:cNvSpPr>
          <p:nvPr>
            <p:ph type="title" hasCustomPrompt="1"/>
          </p:nvPr>
        </p:nvSpPr>
        <p:spPr>
          <a:xfrm>
            <a:off x="539077" y="1737517"/>
            <a:ext cx="7494003" cy="772528"/>
          </a:xfrm>
        </p:spPr>
        <p:txBody>
          <a:bodyPr anchor="b">
            <a:normAutofit/>
          </a:bodyPr>
          <a:lstStyle>
            <a:lvl1pPr>
              <a:defRPr lang="en-US" sz="4000" b="1" kern="1200" dirty="0">
                <a:solidFill>
                  <a:srgbClr val="009FDF"/>
                </a:solidFill>
                <a:latin typeface="Arial" panose="020B0604020202020204" pitchFamily="34" charset="0"/>
                <a:ea typeface="+mn-ea"/>
                <a:cs typeface="Arial" panose="020B0604020202020204" pitchFamily="34" charset="0"/>
              </a:defRPr>
            </a:lvl1pPr>
          </a:lstStyle>
          <a:p>
            <a:r>
              <a:rPr lang="en-US"/>
              <a:t>Closing Title</a:t>
            </a:r>
          </a:p>
        </p:txBody>
      </p:sp>
      <p:sp>
        <p:nvSpPr>
          <p:cNvPr id="13" name="Text Placeholder 2">
            <a:extLst>
              <a:ext uri="{FF2B5EF4-FFF2-40B4-BE49-F238E27FC236}">
                <a16:creationId xmlns:a16="http://schemas.microsoft.com/office/drawing/2014/main" id="{04A989FD-66BE-4C4F-9FBF-C857B619BF19}"/>
              </a:ext>
            </a:extLst>
          </p:cNvPr>
          <p:cNvSpPr>
            <a:spLocks noGrp="1"/>
          </p:cNvSpPr>
          <p:nvPr>
            <p:ph type="body" sz="quarter" idx="13" hasCustomPrompt="1"/>
          </p:nvPr>
        </p:nvSpPr>
        <p:spPr>
          <a:xfrm>
            <a:off x="539076" y="3473652"/>
            <a:ext cx="2943225" cy="365125"/>
          </a:xfrm>
        </p:spPr>
        <p:txBody>
          <a:bodyPr>
            <a:normAutofit/>
          </a:bodyPr>
          <a:lstStyle>
            <a:lvl1pPr marL="0" indent="0">
              <a:buNone/>
              <a:defRPr sz="1800">
                <a:solidFill>
                  <a:schemeClr val="bg1"/>
                </a:solidFill>
                <a:latin typeface="Arial" panose="020B0604020202020204" pitchFamily="34" charset="0"/>
                <a:cs typeface="Arial" panose="020B0604020202020204" pitchFamily="34" charset="0"/>
              </a:defRPr>
            </a:lvl1pPr>
          </a:lstStyle>
          <a:p>
            <a:pPr lvl="0"/>
            <a:r>
              <a:rPr lang="en-US"/>
              <a:t>Insert text here</a:t>
            </a:r>
          </a:p>
        </p:txBody>
      </p:sp>
      <p:pic>
        <p:nvPicPr>
          <p:cNvPr id="2" name="Picture 1">
            <a:extLst>
              <a:ext uri="{FF2B5EF4-FFF2-40B4-BE49-F238E27FC236}">
                <a16:creationId xmlns:a16="http://schemas.microsoft.com/office/drawing/2014/main" id="{9776FC95-ED96-8DA9-36A4-038BDBF321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309" y="455977"/>
            <a:ext cx="1531862" cy="763224"/>
          </a:xfrm>
          <a:prstGeom prst="rect">
            <a:avLst/>
          </a:prstGeom>
        </p:spPr>
      </p:pic>
    </p:spTree>
    <p:extLst>
      <p:ext uri="{BB962C8B-B14F-4D97-AF65-F5344CB8AC3E}">
        <p14:creationId xmlns:p14="http://schemas.microsoft.com/office/powerpoint/2010/main" val="2645194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ivider slide - image ">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D62E911-1C7A-DB41-98EE-13939D27C0E7}"/>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4" name="Footer Placeholder 3">
            <a:extLst>
              <a:ext uri="{FF2B5EF4-FFF2-40B4-BE49-F238E27FC236}">
                <a16:creationId xmlns:a16="http://schemas.microsoft.com/office/drawing/2014/main" id="{36A96F66-3F2E-B240-AB4A-D6138736B9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DF4EB1-62A6-FA47-8FFE-B039305A151C}"/>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6" name="Picture 5">
            <a:extLst>
              <a:ext uri="{FF2B5EF4-FFF2-40B4-BE49-F238E27FC236}">
                <a16:creationId xmlns:a16="http://schemas.microsoft.com/office/drawing/2014/main" id="{5504577C-23CB-4C69-A8D5-DCF83984DEF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a:solidFill>
            <a:srgbClr val="009FDF"/>
          </a:solidFill>
        </p:spPr>
      </p:pic>
      <p:sp>
        <p:nvSpPr>
          <p:cNvPr id="7" name="Title 1">
            <a:extLst>
              <a:ext uri="{FF2B5EF4-FFF2-40B4-BE49-F238E27FC236}">
                <a16:creationId xmlns:a16="http://schemas.microsoft.com/office/drawing/2014/main" id="{0A2B159F-4FC2-460B-B34F-EDC587A63C9F}"/>
              </a:ext>
            </a:extLst>
          </p:cNvPr>
          <p:cNvSpPr>
            <a:spLocks noGrp="1"/>
          </p:cNvSpPr>
          <p:nvPr>
            <p:ph type="title" hasCustomPrompt="1"/>
          </p:nvPr>
        </p:nvSpPr>
        <p:spPr>
          <a:xfrm>
            <a:off x="564802" y="5439102"/>
            <a:ext cx="4786131" cy="662060"/>
          </a:xfrm>
          <a:solidFill>
            <a:srgbClr val="009FDF"/>
          </a:solidFill>
        </p:spPr>
        <p:txBody>
          <a:bodyPr anchor="b">
            <a:normAutofit/>
          </a:bodyPr>
          <a:lstStyle>
            <a:lvl1pPr>
              <a:defRPr lang="en-US" sz="4000" b="1" kern="1200" dirty="0">
                <a:solidFill>
                  <a:schemeClr val="bg1"/>
                </a:solidFill>
                <a:latin typeface="Arial" panose="020B0604020202020204" pitchFamily="34" charset="0"/>
                <a:ea typeface="+mn-ea"/>
                <a:cs typeface="Arial" panose="020B0604020202020204" pitchFamily="34" charset="0"/>
              </a:defRPr>
            </a:lvl1pPr>
          </a:lstStyle>
          <a:p>
            <a:r>
              <a:rPr lang="en-US"/>
              <a:t>Title</a:t>
            </a:r>
          </a:p>
        </p:txBody>
      </p:sp>
      <p:pic>
        <p:nvPicPr>
          <p:cNvPr id="8" name="Picture 7">
            <a:extLst>
              <a:ext uri="{FF2B5EF4-FFF2-40B4-BE49-F238E27FC236}">
                <a16:creationId xmlns:a16="http://schemas.microsoft.com/office/drawing/2014/main" id="{6DAFDE96-F7B0-224C-A929-1BEC3DD64EB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554" y="444688"/>
            <a:ext cx="1531862" cy="763224"/>
          </a:xfrm>
          <a:prstGeom prst="rect">
            <a:avLst/>
          </a:prstGeom>
        </p:spPr>
      </p:pic>
    </p:spTree>
    <p:extLst>
      <p:ext uri="{BB962C8B-B14F-4D97-AF65-F5344CB8AC3E}">
        <p14:creationId xmlns:p14="http://schemas.microsoft.com/office/powerpoint/2010/main" val="3313232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image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46D811-D4A3-A74F-A5E4-1F4AFCF8E40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a:solidFill>
            <a:srgbClr val="009FDF"/>
          </a:solidFill>
        </p:spPr>
      </p:pic>
      <p:sp>
        <p:nvSpPr>
          <p:cNvPr id="3" name="Date Placeholder 2">
            <a:extLst>
              <a:ext uri="{FF2B5EF4-FFF2-40B4-BE49-F238E27FC236}">
                <a16:creationId xmlns:a16="http://schemas.microsoft.com/office/drawing/2014/main" id="{BD62E911-1C7A-DB41-98EE-13939D27C0E7}"/>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4" name="Footer Placeholder 3">
            <a:extLst>
              <a:ext uri="{FF2B5EF4-FFF2-40B4-BE49-F238E27FC236}">
                <a16:creationId xmlns:a16="http://schemas.microsoft.com/office/drawing/2014/main" id="{36A96F66-3F2E-B240-AB4A-D6138736B9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DF4EB1-62A6-FA47-8FFE-B039305A151C}"/>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7" name="Title 1">
            <a:extLst>
              <a:ext uri="{FF2B5EF4-FFF2-40B4-BE49-F238E27FC236}">
                <a16:creationId xmlns:a16="http://schemas.microsoft.com/office/drawing/2014/main" id="{0A2B159F-4FC2-460B-B34F-EDC587A63C9F}"/>
              </a:ext>
            </a:extLst>
          </p:cNvPr>
          <p:cNvSpPr>
            <a:spLocks noGrp="1"/>
          </p:cNvSpPr>
          <p:nvPr>
            <p:ph type="title" hasCustomPrompt="1"/>
          </p:nvPr>
        </p:nvSpPr>
        <p:spPr>
          <a:xfrm>
            <a:off x="564802" y="5439102"/>
            <a:ext cx="4819998" cy="662060"/>
          </a:xfrm>
          <a:solidFill>
            <a:srgbClr val="009FDF"/>
          </a:solidFill>
        </p:spPr>
        <p:txBody>
          <a:bodyPr anchor="b">
            <a:normAutofit/>
          </a:bodyPr>
          <a:lstStyle>
            <a:lvl1pPr>
              <a:defRPr lang="en-US" sz="4000" b="1" kern="1200" dirty="0">
                <a:solidFill>
                  <a:schemeClr val="bg1"/>
                </a:solidFill>
                <a:latin typeface="Arial" panose="020B0604020202020204" pitchFamily="34" charset="0"/>
                <a:ea typeface="+mn-ea"/>
                <a:cs typeface="Arial" panose="020B0604020202020204" pitchFamily="34" charset="0"/>
              </a:defRPr>
            </a:lvl1pPr>
          </a:lstStyle>
          <a:p>
            <a:r>
              <a:rPr lang="en-US"/>
              <a:t>Title</a:t>
            </a:r>
          </a:p>
        </p:txBody>
      </p:sp>
    </p:spTree>
    <p:extLst>
      <p:ext uri="{BB962C8B-B14F-4D97-AF65-F5344CB8AC3E}">
        <p14:creationId xmlns:p14="http://schemas.microsoft.com/office/powerpoint/2010/main" val="3508591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no image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5" name="Picture 4">
            <a:extLst>
              <a:ext uri="{FF2B5EF4-FFF2-40B4-BE49-F238E27FC236}">
                <a16:creationId xmlns:a16="http://schemas.microsoft.com/office/drawing/2014/main" id="{C488721B-4E91-4EC8-B323-3D3B2B5406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9E59AD8F-78EB-4102-89D7-E6D567C0BF06}"/>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Title</a:t>
            </a:r>
          </a:p>
        </p:txBody>
      </p:sp>
    </p:spTree>
    <p:extLst>
      <p:ext uri="{BB962C8B-B14F-4D97-AF65-F5344CB8AC3E}">
        <p14:creationId xmlns:p14="http://schemas.microsoft.com/office/powerpoint/2010/main" val="1409972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 no imag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FA61CB-6CCF-4EE9-80E7-B3FB9EC71B6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6" name="Title 1">
            <a:extLst>
              <a:ext uri="{FF2B5EF4-FFF2-40B4-BE49-F238E27FC236}">
                <a16:creationId xmlns:a16="http://schemas.microsoft.com/office/drawing/2014/main" id="{9E59AD8F-78EB-4102-89D7-E6D567C0BF06}"/>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Title</a:t>
            </a:r>
          </a:p>
        </p:txBody>
      </p:sp>
    </p:spTree>
    <p:extLst>
      <p:ext uri="{BB962C8B-B14F-4D97-AF65-F5344CB8AC3E}">
        <p14:creationId xmlns:p14="http://schemas.microsoft.com/office/powerpoint/2010/main" val="4218904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 no image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DFB3E9-C7F4-4E2A-99BB-675EDAE1C3F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6" name="Title 1">
            <a:extLst>
              <a:ext uri="{FF2B5EF4-FFF2-40B4-BE49-F238E27FC236}">
                <a16:creationId xmlns:a16="http://schemas.microsoft.com/office/drawing/2014/main" id="{9E59AD8F-78EB-4102-89D7-E6D567C0BF06}"/>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Title</a:t>
            </a:r>
          </a:p>
        </p:txBody>
      </p:sp>
    </p:spTree>
    <p:extLst>
      <p:ext uri="{BB962C8B-B14F-4D97-AF65-F5344CB8AC3E}">
        <p14:creationId xmlns:p14="http://schemas.microsoft.com/office/powerpoint/2010/main" val="1728387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 no image 4">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C11594-1981-424B-A61B-D9494C552E8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6" name="Title 1">
            <a:extLst>
              <a:ext uri="{FF2B5EF4-FFF2-40B4-BE49-F238E27FC236}">
                <a16:creationId xmlns:a16="http://schemas.microsoft.com/office/drawing/2014/main" id="{9E59AD8F-78EB-4102-89D7-E6D567C0BF06}"/>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Title</a:t>
            </a:r>
          </a:p>
        </p:txBody>
      </p:sp>
    </p:spTree>
    <p:extLst>
      <p:ext uri="{BB962C8B-B14F-4D97-AF65-F5344CB8AC3E}">
        <p14:creationId xmlns:p14="http://schemas.microsoft.com/office/powerpoint/2010/main" val="2669352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 no image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4B27D6-4694-440A-976A-53EDCAE5627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E3FE0F45-E1C4-4879-BA3B-BBCE105F93CD}"/>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4" name="Footer Placeholder 3">
            <a:extLst>
              <a:ext uri="{FF2B5EF4-FFF2-40B4-BE49-F238E27FC236}">
                <a16:creationId xmlns:a16="http://schemas.microsoft.com/office/drawing/2014/main" id="{BB77C35E-3DD7-42F1-B105-BF67AB812D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E0C8EC-B4EC-4B05-89E9-1672E8F5F85C}"/>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7" name="Title 1">
            <a:extLst>
              <a:ext uri="{FF2B5EF4-FFF2-40B4-BE49-F238E27FC236}">
                <a16:creationId xmlns:a16="http://schemas.microsoft.com/office/drawing/2014/main" id="{1ED985A2-963B-46E3-A5F0-F3274574B2D3}"/>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Title</a:t>
            </a:r>
          </a:p>
        </p:txBody>
      </p:sp>
    </p:spTree>
    <p:extLst>
      <p:ext uri="{BB962C8B-B14F-4D97-AF65-F5344CB8AC3E}">
        <p14:creationId xmlns:p14="http://schemas.microsoft.com/office/powerpoint/2010/main" val="1016522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 no image 6">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9F8582-F50C-47C0-8865-3073024F852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6" name="Title 1">
            <a:extLst>
              <a:ext uri="{FF2B5EF4-FFF2-40B4-BE49-F238E27FC236}">
                <a16:creationId xmlns:a16="http://schemas.microsoft.com/office/drawing/2014/main" id="{9E59AD8F-78EB-4102-89D7-E6D567C0BF06}"/>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Title</a:t>
            </a:r>
          </a:p>
        </p:txBody>
      </p:sp>
    </p:spTree>
    <p:extLst>
      <p:ext uri="{BB962C8B-B14F-4D97-AF65-F5344CB8AC3E}">
        <p14:creationId xmlns:p14="http://schemas.microsoft.com/office/powerpoint/2010/main" val="4104364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 no image 7">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275973-DA4E-4D7F-B773-E486FB20816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6" name="Title 1">
            <a:extLst>
              <a:ext uri="{FF2B5EF4-FFF2-40B4-BE49-F238E27FC236}">
                <a16:creationId xmlns:a16="http://schemas.microsoft.com/office/drawing/2014/main" id="{9E59AD8F-78EB-4102-89D7-E6D567C0BF06}"/>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Title</a:t>
            </a:r>
          </a:p>
        </p:txBody>
      </p:sp>
    </p:spTree>
    <p:extLst>
      <p:ext uri="{BB962C8B-B14F-4D97-AF65-F5344CB8AC3E}">
        <p14:creationId xmlns:p14="http://schemas.microsoft.com/office/powerpoint/2010/main" val="4279832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no imag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63FAD2-B40C-C54C-803F-998CCC5DD02B}"/>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5" name="Footer Placeholder 4">
            <a:extLst>
              <a:ext uri="{FF2B5EF4-FFF2-40B4-BE49-F238E27FC236}">
                <a16:creationId xmlns:a16="http://schemas.microsoft.com/office/drawing/2014/main" id="{850B8E39-5A90-2348-A545-F736D2D50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7FB88B-56F7-BC40-A4B0-6B41963A4684}"/>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7" name="Picture 6">
            <a:extLst>
              <a:ext uri="{FF2B5EF4-FFF2-40B4-BE49-F238E27FC236}">
                <a16:creationId xmlns:a16="http://schemas.microsoft.com/office/drawing/2014/main" id="{88C100CB-BB59-4697-B2DC-7732C0A8CD8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4079A285-FC21-4C14-81A3-013DAC946CB9}"/>
              </a:ext>
            </a:extLst>
          </p:cNvPr>
          <p:cNvSpPr>
            <a:spLocks noGrp="1"/>
          </p:cNvSpPr>
          <p:nvPr>
            <p:ph type="title" hasCustomPrompt="1"/>
          </p:nvPr>
        </p:nvSpPr>
        <p:spPr>
          <a:xfrm>
            <a:off x="838200" y="1977599"/>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Project Title</a:t>
            </a:r>
          </a:p>
        </p:txBody>
      </p:sp>
      <p:sp>
        <p:nvSpPr>
          <p:cNvPr id="2" name="Rectangle 1">
            <a:extLst>
              <a:ext uri="{FF2B5EF4-FFF2-40B4-BE49-F238E27FC236}">
                <a16:creationId xmlns:a16="http://schemas.microsoft.com/office/drawing/2014/main" id="{1AC2A4A8-8B35-CF4A-9F8B-D89855F3330A}"/>
              </a:ext>
            </a:extLst>
          </p:cNvPr>
          <p:cNvSpPr/>
          <p:nvPr userDrawn="1"/>
        </p:nvSpPr>
        <p:spPr>
          <a:xfrm>
            <a:off x="417689" y="338667"/>
            <a:ext cx="1851378" cy="1083733"/>
          </a:xfrm>
          <a:prstGeom prst="rect">
            <a:avLst/>
          </a:prstGeom>
          <a:solidFill>
            <a:srgbClr val="0095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9E5F46-54FF-5A48-A3EC-8A510527150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554" y="444688"/>
            <a:ext cx="2340000" cy="1165865"/>
          </a:xfrm>
          <a:prstGeom prst="rect">
            <a:avLst/>
          </a:prstGeom>
        </p:spPr>
      </p:pic>
      <p:sp>
        <p:nvSpPr>
          <p:cNvPr id="14" name="Text Placeholder 2">
            <a:extLst>
              <a:ext uri="{FF2B5EF4-FFF2-40B4-BE49-F238E27FC236}">
                <a16:creationId xmlns:a16="http://schemas.microsoft.com/office/drawing/2014/main" id="{5495077B-AC4A-D507-FDAB-7679E969E6B9}"/>
              </a:ext>
            </a:extLst>
          </p:cNvPr>
          <p:cNvSpPr>
            <a:spLocks noGrp="1"/>
          </p:cNvSpPr>
          <p:nvPr>
            <p:ph type="body" sz="quarter" idx="13" hasCustomPrompt="1"/>
          </p:nvPr>
        </p:nvSpPr>
        <p:spPr>
          <a:xfrm>
            <a:off x="838200" y="3168334"/>
            <a:ext cx="2213360" cy="519948"/>
          </a:xfrm>
        </p:spPr>
        <p:txBody>
          <a:bodyPr>
            <a:normAutofit/>
          </a:bodyPr>
          <a:lstStyle>
            <a:lvl1pPr marL="0" indent="0">
              <a:buNone/>
              <a:defRPr sz="2800">
                <a:solidFill>
                  <a:schemeClr val="bg1"/>
                </a:solidFill>
                <a:latin typeface="Arial" panose="020B0604020202020204" pitchFamily="34" charset="0"/>
                <a:cs typeface="Arial" panose="020B0604020202020204" pitchFamily="34" charset="0"/>
              </a:defRPr>
            </a:lvl1pPr>
          </a:lstStyle>
          <a:p>
            <a:pPr lvl="0"/>
            <a:r>
              <a:rPr lang="en-US"/>
              <a:t>Your Name</a:t>
            </a:r>
          </a:p>
        </p:txBody>
      </p:sp>
      <p:sp>
        <p:nvSpPr>
          <p:cNvPr id="15" name="Text Placeholder 2">
            <a:extLst>
              <a:ext uri="{FF2B5EF4-FFF2-40B4-BE49-F238E27FC236}">
                <a16:creationId xmlns:a16="http://schemas.microsoft.com/office/drawing/2014/main" id="{C6E29CEC-AB4E-7E6F-2C8F-2587720EF359}"/>
              </a:ext>
            </a:extLst>
          </p:cNvPr>
          <p:cNvSpPr>
            <a:spLocks noGrp="1"/>
          </p:cNvSpPr>
          <p:nvPr>
            <p:ph type="body" sz="quarter" idx="14" hasCustomPrompt="1"/>
          </p:nvPr>
        </p:nvSpPr>
        <p:spPr>
          <a:xfrm>
            <a:off x="838200" y="3974302"/>
            <a:ext cx="2897909" cy="519948"/>
          </a:xfrm>
        </p:spPr>
        <p:txBody>
          <a:bodyPr>
            <a:normAutofit/>
          </a:bodyPr>
          <a:lstStyle>
            <a:lvl1pPr marL="0" indent="0">
              <a:buNone/>
              <a:defRPr sz="2400">
                <a:solidFill>
                  <a:schemeClr val="bg1"/>
                </a:solidFill>
                <a:latin typeface="Arial" panose="020B0604020202020204" pitchFamily="34" charset="0"/>
                <a:cs typeface="Arial" panose="020B0604020202020204" pitchFamily="34" charset="0"/>
              </a:defRPr>
            </a:lvl1pPr>
          </a:lstStyle>
          <a:p>
            <a:pPr lvl="0"/>
            <a:r>
              <a:rPr lang="en-US"/>
              <a:t>Student Number</a:t>
            </a:r>
          </a:p>
        </p:txBody>
      </p:sp>
    </p:spTree>
    <p:extLst>
      <p:ext uri="{BB962C8B-B14F-4D97-AF65-F5344CB8AC3E}">
        <p14:creationId xmlns:p14="http://schemas.microsoft.com/office/powerpoint/2010/main" val="3840969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 no imag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BB5455-985C-4D7F-8740-66B98AE1462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6" name="Title 1">
            <a:extLst>
              <a:ext uri="{FF2B5EF4-FFF2-40B4-BE49-F238E27FC236}">
                <a16:creationId xmlns:a16="http://schemas.microsoft.com/office/drawing/2014/main" id="{9E59AD8F-78EB-4102-89D7-E6D567C0BF06}"/>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Title</a:t>
            </a:r>
          </a:p>
        </p:txBody>
      </p:sp>
    </p:spTree>
    <p:extLst>
      <p:ext uri="{BB962C8B-B14F-4D97-AF65-F5344CB8AC3E}">
        <p14:creationId xmlns:p14="http://schemas.microsoft.com/office/powerpoint/2010/main" val="1914148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 no image 9">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14F0AF-993E-4AAE-AB32-3F8C2A8BA2A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D9063A48-AA8D-AC49-A292-AA96182BA600}"/>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3" name="Footer Placeholder 2">
            <a:extLst>
              <a:ext uri="{FF2B5EF4-FFF2-40B4-BE49-F238E27FC236}">
                <a16:creationId xmlns:a16="http://schemas.microsoft.com/office/drawing/2014/main" id="{CEF46F79-8F93-D847-B74C-47DBD0D94E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05386B-13DC-F545-83D0-0EF08D0B0EF3}"/>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6" name="Title 1">
            <a:extLst>
              <a:ext uri="{FF2B5EF4-FFF2-40B4-BE49-F238E27FC236}">
                <a16:creationId xmlns:a16="http://schemas.microsoft.com/office/drawing/2014/main" id="{9E59AD8F-78EB-4102-89D7-E6D567C0BF06}"/>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Title</a:t>
            </a:r>
          </a:p>
        </p:txBody>
      </p:sp>
    </p:spTree>
    <p:extLst>
      <p:ext uri="{BB962C8B-B14F-4D97-AF65-F5344CB8AC3E}">
        <p14:creationId xmlns:p14="http://schemas.microsoft.com/office/powerpoint/2010/main" val="210583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no imag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8D3D957-37C4-3149-A615-BA27376F330E}"/>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5" name="Footer Placeholder 4">
            <a:extLst>
              <a:ext uri="{FF2B5EF4-FFF2-40B4-BE49-F238E27FC236}">
                <a16:creationId xmlns:a16="http://schemas.microsoft.com/office/drawing/2014/main" id="{1C084549-B45E-984E-80AA-284151F83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6937A-FA5C-604F-99B5-4FF1079CBB3B}"/>
              </a:ext>
            </a:extLst>
          </p:cNvPr>
          <p:cNvSpPr>
            <a:spLocks noGrp="1"/>
          </p:cNvSpPr>
          <p:nvPr>
            <p:ph type="sldNum" sz="quarter" idx="12"/>
          </p:nvPr>
        </p:nvSpPr>
        <p:spPr/>
        <p:txBody>
          <a:bodyPr/>
          <a:lstStyle/>
          <a:p>
            <a:fld id="{45E6B147-1C8A-A447-BBAC-D422CEF64DFA}" type="slidenum">
              <a:rPr lang="en-US" smtClean="0"/>
              <a:t>‹#›</a:t>
            </a:fld>
            <a:endParaRPr lang="en-US"/>
          </a:p>
        </p:txBody>
      </p:sp>
      <p:pic>
        <p:nvPicPr>
          <p:cNvPr id="7" name="Picture 6">
            <a:extLst>
              <a:ext uri="{FF2B5EF4-FFF2-40B4-BE49-F238E27FC236}">
                <a16:creationId xmlns:a16="http://schemas.microsoft.com/office/drawing/2014/main" id="{A5718BF3-E420-4A02-99AA-6FC98827EEB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a:extLst>
              <a:ext uri="{FF2B5EF4-FFF2-40B4-BE49-F238E27FC236}">
                <a16:creationId xmlns:a16="http://schemas.microsoft.com/office/drawing/2014/main" id="{87394A2A-6D12-46B7-AAD5-4A9BC103ACE1}"/>
              </a:ext>
            </a:extLst>
          </p:cNvPr>
          <p:cNvSpPr>
            <a:spLocks noGrp="1"/>
          </p:cNvSpPr>
          <p:nvPr>
            <p:ph type="title" hasCustomPrompt="1"/>
          </p:nvPr>
        </p:nvSpPr>
        <p:spPr>
          <a:xfrm>
            <a:off x="838200" y="3152273"/>
            <a:ext cx="7494003" cy="772528"/>
          </a:xfrm>
        </p:spPr>
        <p:txBody>
          <a:bodyPr anchor="b">
            <a:normAutofit/>
          </a:bodyPr>
          <a:lstStyle>
            <a:lvl1pPr>
              <a:defRPr sz="4000" b="1">
                <a:solidFill>
                  <a:schemeClr val="bg1"/>
                </a:solidFill>
                <a:latin typeface="Arial" panose="020B0604020202020204" pitchFamily="34" charset="0"/>
                <a:cs typeface="Arial" panose="020B0604020202020204" pitchFamily="34" charset="0"/>
              </a:defRPr>
            </a:lvl1pPr>
          </a:lstStyle>
          <a:p>
            <a:r>
              <a:rPr lang="en-US"/>
              <a:t>Insert Title</a:t>
            </a:r>
          </a:p>
        </p:txBody>
      </p:sp>
      <p:pic>
        <p:nvPicPr>
          <p:cNvPr id="9" name="Picture 8">
            <a:extLst>
              <a:ext uri="{FF2B5EF4-FFF2-40B4-BE49-F238E27FC236}">
                <a16:creationId xmlns:a16="http://schemas.microsoft.com/office/drawing/2014/main" id="{6E5BA30A-3770-4F4E-9FE3-FAB19B531E4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6554" y="444688"/>
            <a:ext cx="2340000" cy="1165865"/>
          </a:xfrm>
          <a:prstGeom prst="rect">
            <a:avLst/>
          </a:prstGeom>
        </p:spPr>
      </p:pic>
    </p:spTree>
    <p:extLst>
      <p:ext uri="{BB962C8B-B14F-4D97-AF65-F5344CB8AC3E}">
        <p14:creationId xmlns:p14="http://schemas.microsoft.com/office/powerpoint/2010/main" val="467391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1FB0C-88CD-474B-A77C-B2308528E18A}"/>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6" name="Footer Placeholder 5">
            <a:extLst>
              <a:ext uri="{FF2B5EF4-FFF2-40B4-BE49-F238E27FC236}">
                <a16:creationId xmlns:a16="http://schemas.microsoft.com/office/drawing/2014/main" id="{DC7976E6-20A4-3B4C-8671-D3A1D245E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3726E-91D2-A044-AA3B-EA636B572D66}"/>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3" name="Text Placeholder 2">
            <a:extLst>
              <a:ext uri="{FF2B5EF4-FFF2-40B4-BE49-F238E27FC236}">
                <a16:creationId xmlns:a16="http://schemas.microsoft.com/office/drawing/2014/main" id="{04C55AD5-07A5-4C77-AF5E-7B6F25871BB7}"/>
              </a:ext>
            </a:extLst>
          </p:cNvPr>
          <p:cNvSpPr>
            <a:spLocks noGrp="1"/>
          </p:cNvSpPr>
          <p:nvPr>
            <p:ph type="body" sz="quarter" idx="13" hasCustomPrompt="1"/>
          </p:nvPr>
        </p:nvSpPr>
        <p:spPr>
          <a:xfrm>
            <a:off x="747889" y="3471105"/>
            <a:ext cx="3846689" cy="1278970"/>
          </a:xfrm>
        </p:spPr>
        <p:txBody>
          <a:bodyPr>
            <a:normAutofit/>
          </a:bodyPr>
          <a:lstStyle>
            <a:lvl1pPr marL="0" indent="0">
              <a:buNone/>
              <a:defRPr sz="1800">
                <a:latin typeface="Arial" panose="020B0604020202020204" pitchFamily="34" charset="0"/>
                <a:cs typeface="Arial" panose="020B0604020202020204" pitchFamily="34" charset="0"/>
              </a:defRPr>
            </a:lvl1pPr>
          </a:lstStyle>
          <a:p>
            <a:pPr lvl="0"/>
            <a:r>
              <a:rPr lang="en-US"/>
              <a:t>Insert text here</a:t>
            </a:r>
          </a:p>
        </p:txBody>
      </p:sp>
      <p:pic>
        <p:nvPicPr>
          <p:cNvPr id="13" name="Picture 12">
            <a:extLst>
              <a:ext uri="{FF2B5EF4-FFF2-40B4-BE49-F238E27FC236}">
                <a16:creationId xmlns:a16="http://schemas.microsoft.com/office/drawing/2014/main" id="{E0E86CD6-3D6D-EA44-B0C8-2A4B239CB36A}"/>
              </a:ext>
            </a:extLst>
          </p:cNvPr>
          <p:cNvPicPr>
            <a:picLocks noChangeAspect="1"/>
          </p:cNvPicPr>
          <p:nvPr userDrawn="1"/>
        </p:nvPicPr>
        <p:blipFill>
          <a:blip r:embed="rId2"/>
          <a:stretch>
            <a:fillRect/>
          </a:stretch>
        </p:blipFill>
        <p:spPr>
          <a:xfrm>
            <a:off x="421544" y="212624"/>
            <a:ext cx="2340000" cy="1639443"/>
          </a:xfrm>
          <a:prstGeom prst="rect">
            <a:avLst/>
          </a:prstGeom>
        </p:spPr>
      </p:pic>
      <p:sp>
        <p:nvSpPr>
          <p:cNvPr id="14" name="Title 1">
            <a:extLst>
              <a:ext uri="{FF2B5EF4-FFF2-40B4-BE49-F238E27FC236}">
                <a16:creationId xmlns:a16="http://schemas.microsoft.com/office/drawing/2014/main" id="{60DD24ED-37BE-394C-8D9F-604A00988790}"/>
              </a:ext>
            </a:extLst>
          </p:cNvPr>
          <p:cNvSpPr>
            <a:spLocks noGrp="1"/>
          </p:cNvSpPr>
          <p:nvPr>
            <p:ph type="title" hasCustomPrompt="1"/>
          </p:nvPr>
        </p:nvSpPr>
        <p:spPr>
          <a:xfrm>
            <a:off x="747889" y="2371273"/>
            <a:ext cx="7494003" cy="772528"/>
          </a:xfrm>
        </p:spPr>
        <p:txBody>
          <a:bodyPr anchor="b">
            <a:normAutofit/>
          </a:bodyPr>
          <a:lstStyle>
            <a:lvl1pPr>
              <a:defRPr lang="en-US" sz="4000" b="1" kern="1200" dirty="0">
                <a:solidFill>
                  <a:srgbClr val="009FDF"/>
                </a:solidFill>
                <a:latin typeface="Arial" panose="020B0604020202020204" pitchFamily="34" charset="0"/>
                <a:ea typeface="+mn-ea"/>
                <a:cs typeface="Arial" panose="020B0604020202020204" pitchFamily="34" charset="0"/>
              </a:defRPr>
            </a:lvl1pPr>
          </a:lstStyle>
          <a:p>
            <a:r>
              <a:rPr lang="en-US"/>
              <a:t>Title</a:t>
            </a:r>
          </a:p>
        </p:txBody>
      </p:sp>
    </p:spTree>
    <p:extLst>
      <p:ext uri="{BB962C8B-B14F-4D97-AF65-F5344CB8AC3E}">
        <p14:creationId xmlns:p14="http://schemas.microsoft.com/office/powerpoint/2010/main" val="1047825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slide 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1FB0C-88CD-474B-A77C-B2308528E18A}"/>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6" name="Footer Placeholder 5">
            <a:extLst>
              <a:ext uri="{FF2B5EF4-FFF2-40B4-BE49-F238E27FC236}">
                <a16:creationId xmlns:a16="http://schemas.microsoft.com/office/drawing/2014/main" id="{DC7976E6-20A4-3B4C-8671-D3A1D245E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3726E-91D2-A044-AA3B-EA636B572D66}"/>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3" name="Text Placeholder 2">
            <a:extLst>
              <a:ext uri="{FF2B5EF4-FFF2-40B4-BE49-F238E27FC236}">
                <a16:creationId xmlns:a16="http://schemas.microsoft.com/office/drawing/2014/main" id="{04C55AD5-07A5-4C77-AF5E-7B6F25871BB7}"/>
              </a:ext>
            </a:extLst>
          </p:cNvPr>
          <p:cNvSpPr>
            <a:spLocks noGrp="1"/>
          </p:cNvSpPr>
          <p:nvPr>
            <p:ph type="body" sz="quarter" idx="13" hasCustomPrompt="1"/>
          </p:nvPr>
        </p:nvSpPr>
        <p:spPr>
          <a:xfrm>
            <a:off x="539076" y="1656141"/>
            <a:ext cx="11156213" cy="4700209"/>
          </a:xfrm>
        </p:spPr>
        <p:txBody>
          <a:bodyPr>
            <a:normAutofit/>
          </a:bodyPr>
          <a:lstStyle>
            <a:lvl1pPr marL="0" indent="0">
              <a:buNone/>
              <a:defRPr sz="1800">
                <a:latin typeface="Arial" panose="020B0604020202020204" pitchFamily="34" charset="0"/>
                <a:cs typeface="Arial" panose="020B0604020202020204" pitchFamily="34" charset="0"/>
              </a:defRPr>
            </a:lvl1pPr>
          </a:lstStyle>
          <a:p>
            <a:pPr lvl="0"/>
            <a:r>
              <a:rPr lang="en-US"/>
              <a:t>Insert text here</a:t>
            </a:r>
          </a:p>
        </p:txBody>
      </p:sp>
      <p:sp>
        <p:nvSpPr>
          <p:cNvPr id="14" name="Title 1">
            <a:extLst>
              <a:ext uri="{FF2B5EF4-FFF2-40B4-BE49-F238E27FC236}">
                <a16:creationId xmlns:a16="http://schemas.microsoft.com/office/drawing/2014/main" id="{60DD24ED-37BE-394C-8D9F-604A00988790}"/>
              </a:ext>
            </a:extLst>
          </p:cNvPr>
          <p:cNvSpPr>
            <a:spLocks noGrp="1"/>
          </p:cNvSpPr>
          <p:nvPr>
            <p:ph type="title" hasCustomPrompt="1"/>
          </p:nvPr>
        </p:nvSpPr>
        <p:spPr>
          <a:xfrm>
            <a:off x="539076" y="569815"/>
            <a:ext cx="7494003" cy="772528"/>
          </a:xfrm>
        </p:spPr>
        <p:txBody>
          <a:bodyPr anchor="b">
            <a:normAutofit/>
          </a:bodyPr>
          <a:lstStyle>
            <a:lvl1pPr>
              <a:defRPr lang="en-US" sz="4000" b="1" kern="1200" dirty="0">
                <a:solidFill>
                  <a:srgbClr val="009FDF"/>
                </a:solidFill>
                <a:latin typeface="Arial" panose="020B0604020202020204" pitchFamily="34" charset="0"/>
                <a:ea typeface="+mn-ea"/>
                <a:cs typeface="Arial" panose="020B0604020202020204" pitchFamily="34" charset="0"/>
              </a:defRPr>
            </a:lvl1pPr>
          </a:lstStyle>
          <a:p>
            <a:r>
              <a:rPr lang="en-US"/>
              <a:t>Title</a:t>
            </a:r>
          </a:p>
        </p:txBody>
      </p:sp>
      <p:pic>
        <p:nvPicPr>
          <p:cNvPr id="8" name="Picture 7">
            <a:extLst>
              <a:ext uri="{FF2B5EF4-FFF2-40B4-BE49-F238E27FC236}">
                <a16:creationId xmlns:a16="http://schemas.microsoft.com/office/drawing/2014/main" id="{26BB4152-FF41-DB41-B010-AF1DCDD0B137}"/>
              </a:ext>
            </a:extLst>
          </p:cNvPr>
          <p:cNvPicPr>
            <a:picLocks noChangeAspect="1"/>
          </p:cNvPicPr>
          <p:nvPr userDrawn="1"/>
        </p:nvPicPr>
        <p:blipFill>
          <a:blip r:embed="rId2"/>
          <a:stretch>
            <a:fillRect/>
          </a:stretch>
        </p:blipFill>
        <p:spPr>
          <a:xfrm>
            <a:off x="10294285" y="207344"/>
            <a:ext cx="1620000" cy="1134999"/>
          </a:xfrm>
          <a:prstGeom prst="rect">
            <a:avLst/>
          </a:prstGeom>
        </p:spPr>
      </p:pic>
    </p:spTree>
    <p:extLst>
      <p:ext uri="{BB962C8B-B14F-4D97-AF65-F5344CB8AC3E}">
        <p14:creationId xmlns:p14="http://schemas.microsoft.com/office/powerpoint/2010/main" val="538930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slide 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1FB0C-88CD-474B-A77C-B2308528E18A}"/>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6" name="Footer Placeholder 5">
            <a:extLst>
              <a:ext uri="{FF2B5EF4-FFF2-40B4-BE49-F238E27FC236}">
                <a16:creationId xmlns:a16="http://schemas.microsoft.com/office/drawing/2014/main" id="{DC7976E6-20A4-3B4C-8671-D3A1D245EC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3726E-91D2-A044-AA3B-EA636B572D66}"/>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3" name="Text Placeholder 2">
            <a:extLst>
              <a:ext uri="{FF2B5EF4-FFF2-40B4-BE49-F238E27FC236}">
                <a16:creationId xmlns:a16="http://schemas.microsoft.com/office/drawing/2014/main" id="{04C55AD5-07A5-4C77-AF5E-7B6F25871BB7}"/>
              </a:ext>
            </a:extLst>
          </p:cNvPr>
          <p:cNvSpPr>
            <a:spLocks noGrp="1"/>
          </p:cNvSpPr>
          <p:nvPr>
            <p:ph type="body" sz="quarter" idx="13" hasCustomPrompt="1"/>
          </p:nvPr>
        </p:nvSpPr>
        <p:spPr>
          <a:xfrm>
            <a:off x="539076" y="1656141"/>
            <a:ext cx="11156213" cy="4700209"/>
          </a:xfrm>
        </p:spPr>
        <p:txBody>
          <a:bodyPr>
            <a:normAutofit/>
          </a:bodyPr>
          <a:lstStyle>
            <a:lvl1pPr marL="0" indent="0">
              <a:buNone/>
              <a:defRPr sz="1800">
                <a:latin typeface="Arial" panose="020B0604020202020204" pitchFamily="34" charset="0"/>
                <a:cs typeface="Arial" panose="020B0604020202020204" pitchFamily="34" charset="0"/>
              </a:defRPr>
            </a:lvl1pPr>
          </a:lstStyle>
          <a:p>
            <a:pPr lvl="0"/>
            <a:r>
              <a:rPr lang="en-US"/>
              <a:t>Insert text here</a:t>
            </a:r>
          </a:p>
        </p:txBody>
      </p:sp>
      <p:sp>
        <p:nvSpPr>
          <p:cNvPr id="14" name="Title 1">
            <a:extLst>
              <a:ext uri="{FF2B5EF4-FFF2-40B4-BE49-F238E27FC236}">
                <a16:creationId xmlns:a16="http://schemas.microsoft.com/office/drawing/2014/main" id="{60DD24ED-37BE-394C-8D9F-604A00988790}"/>
              </a:ext>
            </a:extLst>
          </p:cNvPr>
          <p:cNvSpPr>
            <a:spLocks noGrp="1"/>
          </p:cNvSpPr>
          <p:nvPr>
            <p:ph type="title" hasCustomPrompt="1"/>
          </p:nvPr>
        </p:nvSpPr>
        <p:spPr>
          <a:xfrm>
            <a:off x="539076" y="569815"/>
            <a:ext cx="7494003" cy="772528"/>
          </a:xfrm>
        </p:spPr>
        <p:txBody>
          <a:bodyPr anchor="b">
            <a:normAutofit/>
          </a:bodyPr>
          <a:lstStyle>
            <a:lvl1pPr>
              <a:defRPr lang="en-US" sz="4000" b="1" kern="1200" dirty="0">
                <a:solidFill>
                  <a:srgbClr val="009FDF"/>
                </a:solidFill>
                <a:latin typeface="Arial" panose="020B0604020202020204" pitchFamily="34" charset="0"/>
                <a:ea typeface="+mn-ea"/>
                <a:cs typeface="Arial" panose="020B0604020202020204" pitchFamily="34" charset="0"/>
              </a:defRPr>
            </a:lvl1pPr>
          </a:lstStyle>
          <a:p>
            <a:r>
              <a:rPr lang="en-US"/>
              <a:t>Title</a:t>
            </a:r>
          </a:p>
        </p:txBody>
      </p:sp>
    </p:spTree>
    <p:extLst>
      <p:ext uri="{BB962C8B-B14F-4D97-AF65-F5344CB8AC3E}">
        <p14:creationId xmlns:p14="http://schemas.microsoft.com/office/powerpoint/2010/main" val="2808459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 slide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C55AD5-07A5-4C77-AF5E-7B6F25871BB7}"/>
              </a:ext>
            </a:extLst>
          </p:cNvPr>
          <p:cNvSpPr>
            <a:spLocks noGrp="1"/>
          </p:cNvSpPr>
          <p:nvPr>
            <p:ph type="body" sz="quarter" idx="13" hasCustomPrompt="1"/>
          </p:nvPr>
        </p:nvSpPr>
        <p:spPr>
          <a:xfrm>
            <a:off x="539076" y="1656141"/>
            <a:ext cx="11156213" cy="4700209"/>
          </a:xfrm>
        </p:spPr>
        <p:txBody>
          <a:bodyPr>
            <a:normAutofit/>
          </a:bodyPr>
          <a:lstStyle>
            <a:lvl1pPr marL="0" indent="0">
              <a:buNone/>
              <a:defRPr sz="1800">
                <a:latin typeface="Arial" panose="020B0604020202020204" pitchFamily="34" charset="0"/>
                <a:cs typeface="Arial" panose="020B0604020202020204" pitchFamily="34" charset="0"/>
              </a:defRPr>
            </a:lvl1pPr>
          </a:lstStyle>
          <a:p>
            <a:pPr lvl="0"/>
            <a:r>
              <a:rPr lang="en-US"/>
              <a:t>Insert text here</a:t>
            </a:r>
          </a:p>
        </p:txBody>
      </p:sp>
      <p:sp>
        <p:nvSpPr>
          <p:cNvPr id="14" name="Title 1">
            <a:extLst>
              <a:ext uri="{FF2B5EF4-FFF2-40B4-BE49-F238E27FC236}">
                <a16:creationId xmlns:a16="http://schemas.microsoft.com/office/drawing/2014/main" id="{60DD24ED-37BE-394C-8D9F-604A00988790}"/>
              </a:ext>
            </a:extLst>
          </p:cNvPr>
          <p:cNvSpPr>
            <a:spLocks noGrp="1"/>
          </p:cNvSpPr>
          <p:nvPr>
            <p:ph type="title" hasCustomPrompt="1"/>
          </p:nvPr>
        </p:nvSpPr>
        <p:spPr>
          <a:xfrm>
            <a:off x="539076" y="569815"/>
            <a:ext cx="7494003" cy="772528"/>
          </a:xfrm>
        </p:spPr>
        <p:txBody>
          <a:bodyPr anchor="b">
            <a:normAutofit/>
          </a:bodyPr>
          <a:lstStyle>
            <a:lvl1pPr>
              <a:defRPr lang="en-US" sz="4000" b="1" kern="1200" baseline="0" dirty="0">
                <a:solidFill>
                  <a:srgbClr val="009FDF"/>
                </a:solidFill>
                <a:latin typeface="Arial" panose="020B0604020202020204" pitchFamily="34" charset="0"/>
                <a:ea typeface="+mn-ea"/>
                <a:cs typeface="Arial" panose="020B0604020202020204" pitchFamily="34" charset="0"/>
              </a:defRPr>
            </a:lvl1pPr>
          </a:lstStyle>
          <a:p>
            <a:r>
              <a:rPr lang="en-US"/>
              <a:t>Title</a:t>
            </a:r>
          </a:p>
        </p:txBody>
      </p:sp>
      <p:sp>
        <p:nvSpPr>
          <p:cNvPr id="10" name="TextBox 9">
            <a:extLst>
              <a:ext uri="{FF2B5EF4-FFF2-40B4-BE49-F238E27FC236}">
                <a16:creationId xmlns:a16="http://schemas.microsoft.com/office/drawing/2014/main" id="{48A0152A-F46E-C341-AC8E-B5FF8206963C}"/>
              </a:ext>
            </a:extLst>
          </p:cNvPr>
          <p:cNvSpPr txBox="1"/>
          <p:nvPr userDrawn="1"/>
        </p:nvSpPr>
        <p:spPr>
          <a:xfrm>
            <a:off x="1032734" y="5164800"/>
            <a:ext cx="11695289" cy="2246769"/>
          </a:xfrm>
          <a:prstGeom prst="rect">
            <a:avLst/>
          </a:prstGeom>
          <a:noFill/>
        </p:spPr>
        <p:txBody>
          <a:bodyPr wrap="square" rtlCol="0">
            <a:spAutoFit/>
          </a:bodyPr>
          <a:lstStyle/>
          <a:p>
            <a:r>
              <a:rPr lang="en-US" sz="14000" b="1" i="0" baseline="0">
                <a:ln w="12700">
                  <a:noFill/>
                </a:ln>
                <a:solidFill>
                  <a:srgbClr val="009FDF"/>
                </a:solidFill>
                <a:latin typeface="Arial Black" panose="020B0604020202020204" pitchFamily="34" charset="0"/>
              </a:rPr>
              <a:t>WE ARE UU</a:t>
            </a:r>
          </a:p>
        </p:txBody>
      </p:sp>
    </p:spTree>
    <p:extLst>
      <p:ext uri="{BB962C8B-B14F-4D97-AF65-F5344CB8AC3E}">
        <p14:creationId xmlns:p14="http://schemas.microsoft.com/office/powerpoint/2010/main" val="2022686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94918C2-5EF1-FA47-B80D-CA95DD68086E}"/>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8" name="Footer Placeholder 7">
            <a:extLst>
              <a:ext uri="{FF2B5EF4-FFF2-40B4-BE49-F238E27FC236}">
                <a16:creationId xmlns:a16="http://schemas.microsoft.com/office/drawing/2014/main" id="{5476EFEE-8937-D24F-B42B-8CF581455C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88F660-2C85-A141-88E2-1E82F571D4B2}"/>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10" name="Rectangle 9">
            <a:extLst>
              <a:ext uri="{FF2B5EF4-FFF2-40B4-BE49-F238E27FC236}">
                <a16:creationId xmlns:a16="http://schemas.microsoft.com/office/drawing/2014/main" id="{A2ACC116-3B83-4913-83B7-1B3EB87095CD}"/>
              </a:ext>
            </a:extLst>
          </p:cNvPr>
          <p:cNvSpPr/>
          <p:nvPr userDrawn="1"/>
        </p:nvSpPr>
        <p:spPr>
          <a:xfrm>
            <a:off x="1" y="0"/>
            <a:ext cx="12192000" cy="6858000"/>
          </a:xfrm>
          <a:prstGeom prst="rect">
            <a:avLst/>
          </a:prstGeom>
          <a:solidFill>
            <a:srgbClr val="130E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8376443-DB4F-429F-A8EC-273541967C67}"/>
              </a:ext>
            </a:extLst>
          </p:cNvPr>
          <p:cNvSpPr>
            <a:spLocks noGrp="1"/>
          </p:cNvSpPr>
          <p:nvPr>
            <p:ph type="title" hasCustomPrompt="1"/>
          </p:nvPr>
        </p:nvSpPr>
        <p:spPr>
          <a:xfrm>
            <a:off x="539076" y="524659"/>
            <a:ext cx="9293546" cy="772528"/>
          </a:xfrm>
        </p:spPr>
        <p:txBody>
          <a:bodyPr anchor="b">
            <a:normAutofit/>
          </a:bodyPr>
          <a:lstStyle>
            <a:lvl1pPr>
              <a:defRPr lang="en-US" sz="4000" b="1" kern="1200" dirty="0">
                <a:solidFill>
                  <a:srgbClr val="009FDF"/>
                </a:solidFill>
                <a:latin typeface="Arial" panose="020B0604020202020204" pitchFamily="34" charset="0"/>
                <a:ea typeface="+mn-ea"/>
                <a:cs typeface="Arial" panose="020B0604020202020204" pitchFamily="34" charset="0"/>
              </a:defRPr>
            </a:lvl1pPr>
          </a:lstStyle>
          <a:p>
            <a:r>
              <a:rPr lang="en-US"/>
              <a:t>Title</a:t>
            </a:r>
          </a:p>
        </p:txBody>
      </p:sp>
      <p:sp>
        <p:nvSpPr>
          <p:cNvPr id="13" name="Text Placeholder 2">
            <a:extLst>
              <a:ext uri="{FF2B5EF4-FFF2-40B4-BE49-F238E27FC236}">
                <a16:creationId xmlns:a16="http://schemas.microsoft.com/office/drawing/2014/main" id="{04A989FD-66BE-4C4F-9FBF-C857B619BF19}"/>
              </a:ext>
            </a:extLst>
          </p:cNvPr>
          <p:cNvSpPr>
            <a:spLocks noGrp="1"/>
          </p:cNvSpPr>
          <p:nvPr>
            <p:ph type="body" sz="quarter" idx="13" hasCustomPrompt="1"/>
          </p:nvPr>
        </p:nvSpPr>
        <p:spPr>
          <a:xfrm>
            <a:off x="539076" y="1554541"/>
            <a:ext cx="11178791" cy="4801809"/>
          </a:xfrm>
        </p:spPr>
        <p:txBody>
          <a:bodyPr>
            <a:normAutofit/>
          </a:bodyPr>
          <a:lstStyle>
            <a:lvl1pPr marL="0" indent="0">
              <a:buNone/>
              <a:defRPr sz="1800">
                <a:solidFill>
                  <a:schemeClr val="bg1"/>
                </a:solidFill>
                <a:latin typeface="Arial" panose="020B0604020202020204" pitchFamily="34" charset="0"/>
                <a:cs typeface="Arial" panose="020B0604020202020204" pitchFamily="34" charset="0"/>
              </a:defRPr>
            </a:lvl1pPr>
          </a:lstStyle>
          <a:p>
            <a:pPr lvl="0"/>
            <a:r>
              <a:rPr lang="en-US"/>
              <a:t>Insert text here</a:t>
            </a:r>
          </a:p>
        </p:txBody>
      </p:sp>
      <p:pic>
        <p:nvPicPr>
          <p:cNvPr id="12" name="Picture 11">
            <a:extLst>
              <a:ext uri="{FF2B5EF4-FFF2-40B4-BE49-F238E27FC236}">
                <a16:creationId xmlns:a16="http://schemas.microsoft.com/office/drawing/2014/main" id="{CBABD5FA-A3EF-6E4C-9F09-7432597D57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5309" y="455977"/>
            <a:ext cx="1531862" cy="763224"/>
          </a:xfrm>
          <a:prstGeom prst="rect">
            <a:avLst/>
          </a:prstGeom>
        </p:spPr>
      </p:pic>
    </p:spTree>
    <p:extLst>
      <p:ext uri="{BB962C8B-B14F-4D97-AF65-F5344CB8AC3E}">
        <p14:creationId xmlns:p14="http://schemas.microsoft.com/office/powerpoint/2010/main" val="2428251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 slide 2">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94918C2-5EF1-FA47-B80D-CA95DD68086E}"/>
              </a:ext>
            </a:extLst>
          </p:cNvPr>
          <p:cNvSpPr>
            <a:spLocks noGrp="1"/>
          </p:cNvSpPr>
          <p:nvPr>
            <p:ph type="dt" sz="half" idx="10"/>
          </p:nvPr>
        </p:nvSpPr>
        <p:spPr/>
        <p:txBody>
          <a:bodyPr/>
          <a:lstStyle/>
          <a:p>
            <a:fld id="{6287191F-8C38-AF48-8E3C-1D86AD82874A}" type="datetimeFigureOut">
              <a:rPr lang="en-US" smtClean="0"/>
              <a:t>5/6/2024</a:t>
            </a:fld>
            <a:endParaRPr lang="en-US"/>
          </a:p>
        </p:txBody>
      </p:sp>
      <p:sp>
        <p:nvSpPr>
          <p:cNvPr id="8" name="Footer Placeholder 7">
            <a:extLst>
              <a:ext uri="{FF2B5EF4-FFF2-40B4-BE49-F238E27FC236}">
                <a16:creationId xmlns:a16="http://schemas.microsoft.com/office/drawing/2014/main" id="{5476EFEE-8937-D24F-B42B-8CF581455C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88F660-2C85-A141-88E2-1E82F571D4B2}"/>
              </a:ext>
            </a:extLst>
          </p:cNvPr>
          <p:cNvSpPr>
            <a:spLocks noGrp="1"/>
          </p:cNvSpPr>
          <p:nvPr>
            <p:ph type="sldNum" sz="quarter" idx="12"/>
          </p:nvPr>
        </p:nvSpPr>
        <p:spPr/>
        <p:txBody>
          <a:bodyPr/>
          <a:lstStyle/>
          <a:p>
            <a:fld id="{45E6B147-1C8A-A447-BBAC-D422CEF64DFA}" type="slidenum">
              <a:rPr lang="en-US" smtClean="0"/>
              <a:t>‹#›</a:t>
            </a:fld>
            <a:endParaRPr lang="en-US"/>
          </a:p>
        </p:txBody>
      </p:sp>
      <p:sp>
        <p:nvSpPr>
          <p:cNvPr id="10" name="Rectangle 9">
            <a:extLst>
              <a:ext uri="{FF2B5EF4-FFF2-40B4-BE49-F238E27FC236}">
                <a16:creationId xmlns:a16="http://schemas.microsoft.com/office/drawing/2014/main" id="{A2ACC116-3B83-4913-83B7-1B3EB87095CD}"/>
              </a:ext>
            </a:extLst>
          </p:cNvPr>
          <p:cNvSpPr/>
          <p:nvPr userDrawn="1"/>
        </p:nvSpPr>
        <p:spPr>
          <a:xfrm>
            <a:off x="1" y="0"/>
            <a:ext cx="12192000" cy="6858000"/>
          </a:xfrm>
          <a:prstGeom prst="rect">
            <a:avLst/>
          </a:prstGeom>
          <a:solidFill>
            <a:srgbClr val="130E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8376443-DB4F-429F-A8EC-273541967C67}"/>
              </a:ext>
            </a:extLst>
          </p:cNvPr>
          <p:cNvSpPr>
            <a:spLocks noGrp="1"/>
          </p:cNvSpPr>
          <p:nvPr>
            <p:ph type="title" hasCustomPrompt="1"/>
          </p:nvPr>
        </p:nvSpPr>
        <p:spPr>
          <a:xfrm>
            <a:off x="539076" y="524659"/>
            <a:ext cx="9293546" cy="772528"/>
          </a:xfrm>
        </p:spPr>
        <p:txBody>
          <a:bodyPr anchor="b">
            <a:normAutofit/>
          </a:bodyPr>
          <a:lstStyle>
            <a:lvl1pPr>
              <a:defRPr lang="en-US" sz="4000" b="1" kern="1200" dirty="0">
                <a:solidFill>
                  <a:srgbClr val="009FDF"/>
                </a:solidFill>
                <a:latin typeface="Arial" panose="020B0604020202020204" pitchFamily="34" charset="0"/>
                <a:ea typeface="+mn-ea"/>
                <a:cs typeface="Arial" panose="020B0604020202020204" pitchFamily="34" charset="0"/>
              </a:defRPr>
            </a:lvl1pPr>
          </a:lstStyle>
          <a:p>
            <a:r>
              <a:rPr lang="en-US"/>
              <a:t>Title</a:t>
            </a:r>
          </a:p>
        </p:txBody>
      </p:sp>
      <p:sp>
        <p:nvSpPr>
          <p:cNvPr id="13" name="Text Placeholder 2">
            <a:extLst>
              <a:ext uri="{FF2B5EF4-FFF2-40B4-BE49-F238E27FC236}">
                <a16:creationId xmlns:a16="http://schemas.microsoft.com/office/drawing/2014/main" id="{04A989FD-66BE-4C4F-9FBF-C857B619BF19}"/>
              </a:ext>
            </a:extLst>
          </p:cNvPr>
          <p:cNvSpPr>
            <a:spLocks noGrp="1"/>
          </p:cNvSpPr>
          <p:nvPr>
            <p:ph type="body" sz="quarter" idx="13" hasCustomPrompt="1"/>
          </p:nvPr>
        </p:nvSpPr>
        <p:spPr>
          <a:xfrm>
            <a:off x="539076" y="1554541"/>
            <a:ext cx="11178791" cy="4801809"/>
          </a:xfrm>
        </p:spPr>
        <p:txBody>
          <a:bodyPr>
            <a:normAutofit/>
          </a:bodyPr>
          <a:lstStyle>
            <a:lvl1pPr marL="0" indent="0">
              <a:buNone/>
              <a:defRPr sz="1800">
                <a:solidFill>
                  <a:schemeClr val="bg1"/>
                </a:solidFill>
                <a:latin typeface="Arial" panose="020B0604020202020204" pitchFamily="34" charset="0"/>
                <a:cs typeface="Arial" panose="020B0604020202020204" pitchFamily="34" charset="0"/>
              </a:defRPr>
            </a:lvl1pPr>
          </a:lstStyle>
          <a:p>
            <a:pPr lvl="0"/>
            <a:r>
              <a:rPr lang="en-US"/>
              <a:t>Insert text here</a:t>
            </a:r>
          </a:p>
        </p:txBody>
      </p:sp>
      <p:sp>
        <p:nvSpPr>
          <p:cNvPr id="15" name="TextBox 14">
            <a:extLst>
              <a:ext uri="{FF2B5EF4-FFF2-40B4-BE49-F238E27FC236}">
                <a16:creationId xmlns:a16="http://schemas.microsoft.com/office/drawing/2014/main" id="{5C5921DC-AF41-3341-9244-48C9E0C87DAE}"/>
              </a:ext>
            </a:extLst>
          </p:cNvPr>
          <p:cNvSpPr txBox="1"/>
          <p:nvPr userDrawn="1"/>
        </p:nvSpPr>
        <p:spPr>
          <a:xfrm>
            <a:off x="1032734" y="5164800"/>
            <a:ext cx="11695289" cy="2246769"/>
          </a:xfrm>
          <a:prstGeom prst="rect">
            <a:avLst/>
          </a:prstGeom>
          <a:noFill/>
        </p:spPr>
        <p:txBody>
          <a:bodyPr wrap="square" rtlCol="0">
            <a:spAutoFit/>
          </a:bodyPr>
          <a:lstStyle/>
          <a:p>
            <a:r>
              <a:rPr lang="en-US" sz="14000" b="1" i="0" baseline="0">
                <a:ln w="12700">
                  <a:noFill/>
                </a:ln>
                <a:solidFill>
                  <a:srgbClr val="009FDF"/>
                </a:solidFill>
                <a:latin typeface="Arial Black" panose="020B0604020202020204" pitchFamily="34" charset="0"/>
              </a:rPr>
              <a:t>WE ARE UU</a:t>
            </a:r>
          </a:p>
        </p:txBody>
      </p:sp>
    </p:spTree>
    <p:extLst>
      <p:ext uri="{BB962C8B-B14F-4D97-AF65-F5344CB8AC3E}">
        <p14:creationId xmlns:p14="http://schemas.microsoft.com/office/powerpoint/2010/main" val="3238110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FC3919-38C4-6B45-A6E9-70C35211E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DF0E89-ED38-0448-8C49-D8B27EE021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4BA73-0C1A-224D-95D7-F1E5E9AB38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7191F-8C38-AF48-8E3C-1D86AD82874A}" type="datetimeFigureOut">
              <a:rPr lang="en-US" smtClean="0"/>
              <a:t>5/6/2024</a:t>
            </a:fld>
            <a:endParaRPr lang="en-US"/>
          </a:p>
        </p:txBody>
      </p:sp>
      <p:sp>
        <p:nvSpPr>
          <p:cNvPr id="5" name="Footer Placeholder 4">
            <a:extLst>
              <a:ext uri="{FF2B5EF4-FFF2-40B4-BE49-F238E27FC236}">
                <a16:creationId xmlns:a16="http://schemas.microsoft.com/office/drawing/2014/main" id="{3A1D5772-93B1-1E41-986C-8BCFDB844A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4D2975-8E4D-6743-ADD0-4A39EC6A4F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E6B147-1C8A-A447-BBAC-D422CEF64DFA}" type="slidenum">
              <a:rPr lang="en-US" smtClean="0"/>
              <a:t>‹#›</a:t>
            </a:fld>
            <a:endParaRPr lang="en-US"/>
          </a:p>
        </p:txBody>
      </p:sp>
    </p:spTree>
    <p:extLst>
      <p:ext uri="{BB962C8B-B14F-4D97-AF65-F5344CB8AC3E}">
        <p14:creationId xmlns:p14="http://schemas.microsoft.com/office/powerpoint/2010/main" val="882477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8" r:id="rId5"/>
    <p:sldLayoutId id="2147483671" r:id="rId6"/>
    <p:sldLayoutId id="2147483672" r:id="rId7"/>
    <p:sldLayoutId id="2147483653" r:id="rId8"/>
    <p:sldLayoutId id="2147483673" r:id="rId9"/>
    <p:sldLayoutId id="2147483670" r:id="rId10"/>
    <p:sldLayoutId id="2147483669" r:id="rId11"/>
    <p:sldLayoutId id="2147483654" r:id="rId12"/>
    <p:sldLayoutId id="2147483655" r:id="rId13"/>
    <p:sldLayoutId id="2147483660" r:id="rId14"/>
    <p:sldLayoutId id="2147483661" r:id="rId15"/>
    <p:sldLayoutId id="2147483662" r:id="rId16"/>
    <p:sldLayoutId id="2147483667" r:id="rId17"/>
    <p:sldLayoutId id="2147483663" r:id="rId18"/>
    <p:sldLayoutId id="2147483664" r:id="rId19"/>
    <p:sldLayoutId id="2147483665" r:id="rId20"/>
    <p:sldLayoutId id="214748366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gov.uk/government/statistical-data-sets/historical-electricity-data"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757D2-8FC1-8280-5A5D-D2EBF744A826}"/>
              </a:ext>
            </a:extLst>
          </p:cNvPr>
          <p:cNvSpPr>
            <a:spLocks noGrp="1"/>
          </p:cNvSpPr>
          <p:nvPr>
            <p:ph type="title"/>
          </p:nvPr>
        </p:nvSpPr>
        <p:spPr/>
        <p:txBody>
          <a:bodyPr>
            <a:normAutofit fontScale="90000"/>
          </a:bodyPr>
          <a:lstStyle/>
          <a:p>
            <a:r>
              <a:rPr lang="en-GB" dirty="0"/>
              <a:t>Estimating Electricity Pricing using Machine Learning</a:t>
            </a:r>
          </a:p>
        </p:txBody>
      </p:sp>
      <p:sp>
        <p:nvSpPr>
          <p:cNvPr id="3" name="Text Placeholder 2">
            <a:extLst>
              <a:ext uri="{FF2B5EF4-FFF2-40B4-BE49-F238E27FC236}">
                <a16:creationId xmlns:a16="http://schemas.microsoft.com/office/drawing/2014/main" id="{45FE138F-CD46-DD30-0576-F55A468B96FF}"/>
              </a:ext>
            </a:extLst>
          </p:cNvPr>
          <p:cNvSpPr>
            <a:spLocks noGrp="1"/>
          </p:cNvSpPr>
          <p:nvPr>
            <p:ph type="body" sz="quarter" idx="13"/>
          </p:nvPr>
        </p:nvSpPr>
        <p:spPr/>
        <p:txBody>
          <a:bodyPr>
            <a:normAutofit fontScale="92500"/>
          </a:bodyPr>
          <a:lstStyle/>
          <a:p>
            <a:r>
              <a:rPr lang="en-GB" dirty="0"/>
              <a:t>Cormac Duffy</a:t>
            </a:r>
          </a:p>
        </p:txBody>
      </p:sp>
      <p:sp>
        <p:nvSpPr>
          <p:cNvPr id="4" name="Text Placeholder 3">
            <a:extLst>
              <a:ext uri="{FF2B5EF4-FFF2-40B4-BE49-F238E27FC236}">
                <a16:creationId xmlns:a16="http://schemas.microsoft.com/office/drawing/2014/main" id="{C2E60C2C-3CCD-0AFB-137C-64F7D5E565A8}"/>
              </a:ext>
            </a:extLst>
          </p:cNvPr>
          <p:cNvSpPr>
            <a:spLocks noGrp="1"/>
          </p:cNvSpPr>
          <p:nvPr>
            <p:ph type="body" sz="quarter" idx="14"/>
          </p:nvPr>
        </p:nvSpPr>
        <p:spPr/>
        <p:txBody>
          <a:bodyPr/>
          <a:lstStyle/>
          <a:p>
            <a:r>
              <a:rPr lang="en-GB" dirty="0"/>
              <a:t>B00806474</a:t>
            </a:r>
          </a:p>
        </p:txBody>
      </p:sp>
    </p:spTree>
    <p:extLst>
      <p:ext uri="{BB962C8B-B14F-4D97-AF65-F5344CB8AC3E}">
        <p14:creationId xmlns:p14="http://schemas.microsoft.com/office/powerpoint/2010/main" val="3046306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35F3FA-9644-7E60-8060-D6942D8DAFA9}"/>
              </a:ext>
            </a:extLst>
          </p:cNvPr>
          <p:cNvSpPr>
            <a:spLocks noGrp="1"/>
          </p:cNvSpPr>
          <p:nvPr>
            <p:ph type="body" sz="quarter" idx="13"/>
          </p:nvPr>
        </p:nvSpPr>
        <p:spPr/>
        <p:txBody>
          <a:bodyPr/>
          <a:lstStyle/>
          <a:p>
            <a:r>
              <a:rPr lang="en-GB" b="1" dirty="0"/>
              <a:t>Lessons Learned </a:t>
            </a:r>
          </a:p>
          <a:p>
            <a:pPr marL="285750" indent="-285750">
              <a:buFont typeface="Arial" panose="020B0604020202020204" pitchFamily="34" charset="0"/>
              <a:buChar char="•"/>
            </a:pPr>
            <a:r>
              <a:rPr lang="en-GB" dirty="0"/>
              <a:t>Importance of the quality of data and data limitations </a:t>
            </a:r>
          </a:p>
          <a:p>
            <a:pPr marL="285750" indent="-285750">
              <a:buFont typeface="Arial" panose="020B0604020202020204" pitchFamily="34" charset="0"/>
              <a:buChar char="•"/>
            </a:pPr>
            <a:r>
              <a:rPr lang="en-GB" dirty="0"/>
              <a:t>Model Complexity vs Performance</a:t>
            </a:r>
          </a:p>
          <a:p>
            <a:pPr marL="285750" indent="-285750">
              <a:buFont typeface="Arial" panose="020B0604020202020204" pitchFamily="34" charset="0"/>
              <a:buChar char="•"/>
            </a:pPr>
            <a:r>
              <a:rPr lang="en-GB" dirty="0"/>
              <a:t>Hyperparameter Tuning</a:t>
            </a:r>
          </a:p>
          <a:p>
            <a:r>
              <a:rPr lang="en-GB" b="1" dirty="0"/>
              <a:t>Adjustments for Future </a:t>
            </a:r>
          </a:p>
          <a:p>
            <a:pPr marL="285750" indent="-285750">
              <a:buFont typeface="Arial" panose="020B0604020202020204" pitchFamily="34" charset="0"/>
              <a:buChar char="•"/>
            </a:pPr>
            <a:r>
              <a:rPr lang="en-GB" dirty="0"/>
              <a:t>Incorporate more features in the model</a:t>
            </a:r>
          </a:p>
          <a:p>
            <a:pPr marL="285750" indent="-285750">
              <a:buFont typeface="Arial" panose="020B0604020202020204" pitchFamily="34" charset="0"/>
              <a:buChar char="•"/>
            </a:pPr>
            <a:r>
              <a:rPr lang="en-GB" dirty="0"/>
              <a:t>Hyperparameter Optimisation Techniques </a:t>
            </a:r>
          </a:p>
          <a:p>
            <a:pPr marL="285750" indent="-285750">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6C58F1FA-0D55-DE92-8E0B-278E4BA89470}"/>
              </a:ext>
            </a:extLst>
          </p:cNvPr>
          <p:cNvSpPr>
            <a:spLocks noGrp="1"/>
          </p:cNvSpPr>
          <p:nvPr>
            <p:ph type="title"/>
          </p:nvPr>
        </p:nvSpPr>
        <p:spPr/>
        <p:txBody>
          <a:bodyPr/>
          <a:lstStyle/>
          <a:p>
            <a:r>
              <a:rPr lang="en-US"/>
              <a:t>Reflection</a:t>
            </a:r>
            <a:endParaRPr lang="en-GB"/>
          </a:p>
        </p:txBody>
      </p:sp>
    </p:spTree>
    <p:extLst>
      <p:ext uri="{BB962C8B-B14F-4D97-AF65-F5344CB8AC3E}">
        <p14:creationId xmlns:p14="http://schemas.microsoft.com/office/powerpoint/2010/main" val="3320986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4199DB-CDC3-87BF-54C7-AC0DCA7C8B32}"/>
              </a:ext>
            </a:extLst>
          </p:cNvPr>
          <p:cNvSpPr>
            <a:spLocks noGrp="1"/>
          </p:cNvSpPr>
          <p:nvPr>
            <p:ph type="body" sz="quarter" idx="13"/>
          </p:nvPr>
        </p:nvSpPr>
        <p:spPr/>
        <p:txBody>
          <a:bodyPr/>
          <a:lstStyle/>
          <a:p>
            <a:r>
              <a:rPr lang="en-GB" b="1" dirty="0"/>
              <a:t>Overcoming Challenges </a:t>
            </a:r>
          </a:p>
          <a:p>
            <a:pPr marL="285750" indent="-285750">
              <a:buFont typeface="Arial" panose="020B0604020202020204" pitchFamily="34" charset="0"/>
              <a:buChar char="•"/>
            </a:pPr>
            <a:r>
              <a:rPr lang="en-GB" dirty="0"/>
              <a:t>Challenges included lack of yearly average data for fuel sources </a:t>
            </a:r>
          </a:p>
          <a:p>
            <a:pPr marL="285750" indent="-285750">
              <a:buFont typeface="Arial" panose="020B0604020202020204" pitchFamily="34" charset="0"/>
              <a:buChar char="•"/>
            </a:pPr>
            <a:r>
              <a:rPr lang="en-GB" dirty="0"/>
              <a:t>Overcame this challenge by creating synthetic data based on the share of these fuels' sources contributing to electricity generation </a:t>
            </a:r>
          </a:p>
          <a:p>
            <a:r>
              <a:rPr lang="en-GB" b="1" dirty="0"/>
              <a:t>Success and Unexpected Outcomes </a:t>
            </a:r>
          </a:p>
          <a:p>
            <a:pPr marL="285750" indent="-285750">
              <a:buFont typeface="Arial" panose="020B0604020202020204" pitchFamily="34" charset="0"/>
              <a:buChar char="•"/>
            </a:pPr>
            <a:r>
              <a:rPr lang="en-GB" dirty="0"/>
              <a:t>Successful creation and evaluation of ML Models for Electricity Price Forecasting </a:t>
            </a:r>
          </a:p>
          <a:p>
            <a:pPr marL="285750" indent="-285750">
              <a:buFont typeface="Arial" panose="020B0604020202020204" pitchFamily="34" charset="0"/>
              <a:buChar char="•"/>
            </a:pPr>
            <a:r>
              <a:rPr lang="en-GB" dirty="0"/>
              <a:t>Unexpected outcomes include failing to get the ANN Forecasting Model to produce useable results</a:t>
            </a:r>
          </a:p>
          <a:p>
            <a:r>
              <a:rPr lang="en-GB" b="1" dirty="0"/>
              <a:t>Self-Evaluation</a:t>
            </a:r>
          </a:p>
          <a:p>
            <a:pPr marL="285750" indent="-285750">
              <a:buFont typeface="Arial" panose="020B0604020202020204" pitchFamily="34" charset="0"/>
              <a:buChar char="•"/>
            </a:pPr>
            <a:r>
              <a:rPr lang="en-GB" dirty="0"/>
              <a:t>Improved skills in data pre-processing, modelling, model evaluation and python </a:t>
            </a:r>
          </a:p>
          <a:p>
            <a:pPr marL="285750" indent="-285750">
              <a:buFont typeface="Arial" panose="020B0604020202020204" pitchFamily="34" charset="0"/>
              <a:buChar char="•"/>
            </a:pPr>
            <a:r>
              <a:rPr lang="en-GB" dirty="0"/>
              <a:t>Identified areas for improvement, particularly in hyperparameter tuning for ANN and data.</a:t>
            </a:r>
          </a:p>
          <a:p>
            <a:r>
              <a:rPr lang="en-GB" b="1" dirty="0"/>
              <a:t>Future Strategies </a:t>
            </a:r>
          </a:p>
          <a:p>
            <a:pPr marL="285750" indent="-285750">
              <a:buFont typeface="Arial" panose="020B0604020202020204" pitchFamily="34" charset="0"/>
              <a:buChar char="•"/>
            </a:pPr>
            <a:r>
              <a:rPr lang="en-GB" dirty="0"/>
              <a:t>Implement online learning, modifying the model to update itself as new data comes in</a:t>
            </a:r>
          </a:p>
          <a:p>
            <a:pPr marL="285750" indent="-285750">
              <a:buFont typeface="Arial" panose="020B0604020202020204" pitchFamily="34" charset="0"/>
              <a:buChar char="•"/>
            </a:pPr>
            <a:r>
              <a:rPr lang="en-GB" dirty="0"/>
              <a:t>Explore more advanced modelling and scaling techniques.</a:t>
            </a:r>
          </a:p>
          <a:p>
            <a:pPr marL="285750" indent="-285750">
              <a:buFont typeface="Arial" panose="020B0604020202020204" pitchFamily="34" charset="0"/>
              <a:buChar char="•"/>
            </a:pPr>
            <a:endParaRPr lang="en-GB" b="1" dirty="0"/>
          </a:p>
        </p:txBody>
      </p:sp>
      <p:sp>
        <p:nvSpPr>
          <p:cNvPr id="3" name="Title 2">
            <a:extLst>
              <a:ext uri="{FF2B5EF4-FFF2-40B4-BE49-F238E27FC236}">
                <a16:creationId xmlns:a16="http://schemas.microsoft.com/office/drawing/2014/main" id="{566CA1B3-B666-250C-EA43-CA28C97CC77A}"/>
              </a:ext>
            </a:extLst>
          </p:cNvPr>
          <p:cNvSpPr>
            <a:spLocks noGrp="1"/>
          </p:cNvSpPr>
          <p:nvPr>
            <p:ph type="title"/>
          </p:nvPr>
        </p:nvSpPr>
        <p:spPr/>
        <p:txBody>
          <a:bodyPr/>
          <a:lstStyle/>
          <a:p>
            <a:r>
              <a:rPr lang="en-GB" dirty="0"/>
              <a:t>Reflection </a:t>
            </a:r>
          </a:p>
        </p:txBody>
      </p:sp>
    </p:spTree>
    <p:extLst>
      <p:ext uri="{BB962C8B-B14F-4D97-AF65-F5344CB8AC3E}">
        <p14:creationId xmlns:p14="http://schemas.microsoft.com/office/powerpoint/2010/main" val="336387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1608-477C-4CC6-B80E-32D4CF8B3E29}"/>
              </a:ext>
            </a:extLst>
          </p:cNvPr>
          <p:cNvSpPr>
            <a:spLocks noGrp="1"/>
          </p:cNvSpPr>
          <p:nvPr>
            <p:ph type="title"/>
          </p:nvPr>
        </p:nvSpPr>
        <p:spPr/>
        <p:txBody>
          <a:bodyPr/>
          <a:lstStyle/>
          <a:p>
            <a:r>
              <a:rPr lang="en-US" dirty="0"/>
              <a:t>Thanks for Listening </a:t>
            </a:r>
          </a:p>
        </p:txBody>
      </p:sp>
      <p:sp>
        <p:nvSpPr>
          <p:cNvPr id="3" name="Text Placeholder 2">
            <a:extLst>
              <a:ext uri="{FF2B5EF4-FFF2-40B4-BE49-F238E27FC236}">
                <a16:creationId xmlns:a16="http://schemas.microsoft.com/office/drawing/2014/main" id="{494A3E47-D61C-456F-A1E0-85E02258E8ED}"/>
              </a:ext>
            </a:extLst>
          </p:cNvPr>
          <p:cNvSpPr>
            <a:spLocks noGrp="1"/>
          </p:cNvSpPr>
          <p:nvPr>
            <p:ph type="body" sz="quarter" idx="13"/>
          </p:nvPr>
        </p:nvSpPr>
        <p:spPr/>
        <p:txBody>
          <a:bodyPr/>
          <a:lstStyle/>
          <a:p>
            <a:r>
              <a:rPr lang="en-US" dirty="0"/>
              <a:t>Summarize</a:t>
            </a:r>
          </a:p>
        </p:txBody>
      </p:sp>
    </p:spTree>
    <p:extLst>
      <p:ext uri="{BB962C8B-B14F-4D97-AF65-F5344CB8AC3E}">
        <p14:creationId xmlns:p14="http://schemas.microsoft.com/office/powerpoint/2010/main" val="228366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A2B6-705F-4B24-92E8-0B5D0AEFFBA3}"/>
              </a:ext>
            </a:extLst>
          </p:cNvPr>
          <p:cNvSpPr>
            <a:spLocks noGrp="1"/>
          </p:cNvSpPr>
          <p:nvPr>
            <p:ph type="title"/>
          </p:nvPr>
        </p:nvSpPr>
        <p:spPr>
          <a:xfrm>
            <a:off x="539077" y="2099153"/>
            <a:ext cx="7494003" cy="772528"/>
          </a:xfrm>
        </p:spPr>
        <p:txBody>
          <a:bodyPr/>
          <a:lstStyle/>
          <a:p>
            <a:r>
              <a:rPr lang="en-US"/>
              <a:t>Presentation Overview</a:t>
            </a:r>
          </a:p>
        </p:txBody>
      </p:sp>
      <p:sp>
        <p:nvSpPr>
          <p:cNvPr id="3" name="Text Placeholder 2">
            <a:extLst>
              <a:ext uri="{FF2B5EF4-FFF2-40B4-BE49-F238E27FC236}">
                <a16:creationId xmlns:a16="http://schemas.microsoft.com/office/drawing/2014/main" id="{196306EE-1FD4-41E5-AA2E-5C3807F5894B}"/>
              </a:ext>
            </a:extLst>
          </p:cNvPr>
          <p:cNvSpPr>
            <a:spLocks noGrp="1"/>
          </p:cNvSpPr>
          <p:nvPr>
            <p:ph type="body" sz="quarter" idx="4294967295"/>
          </p:nvPr>
        </p:nvSpPr>
        <p:spPr>
          <a:xfrm>
            <a:off x="647230" y="3147030"/>
            <a:ext cx="7218575" cy="2683499"/>
          </a:xfrm>
        </p:spPr>
        <p:txBody>
          <a:bodyPr>
            <a:normAutofit/>
          </a:bodyPr>
          <a:lstStyle/>
          <a:p>
            <a:pPr marL="0" indent="0">
              <a:buNone/>
            </a:pPr>
            <a:r>
              <a:rPr lang="en-US" dirty="0"/>
              <a:t>Sections to include in the Presentation :</a:t>
            </a:r>
          </a:p>
          <a:p>
            <a:r>
              <a:rPr lang="en-US" dirty="0"/>
              <a:t>The Project (3-4)</a:t>
            </a:r>
          </a:p>
          <a:p>
            <a:r>
              <a:rPr lang="en-US" dirty="0"/>
              <a:t>Your Solution (5-6)</a:t>
            </a:r>
          </a:p>
          <a:p>
            <a:r>
              <a:rPr lang="en-US" dirty="0"/>
              <a:t>Evaluation (7-9)</a:t>
            </a:r>
          </a:p>
          <a:p>
            <a:r>
              <a:rPr lang="en-US" dirty="0"/>
              <a:t>Reflection(10-11)</a:t>
            </a:r>
          </a:p>
          <a:p>
            <a:endParaRPr lang="en-US" dirty="0"/>
          </a:p>
        </p:txBody>
      </p:sp>
    </p:spTree>
    <p:extLst>
      <p:ext uri="{BB962C8B-B14F-4D97-AF65-F5344CB8AC3E}">
        <p14:creationId xmlns:p14="http://schemas.microsoft.com/office/powerpoint/2010/main" val="3104287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8961F0-D774-9441-9793-E4EBB7A240B6}"/>
              </a:ext>
            </a:extLst>
          </p:cNvPr>
          <p:cNvSpPr>
            <a:spLocks noGrp="1"/>
          </p:cNvSpPr>
          <p:nvPr>
            <p:ph type="body" sz="quarter" idx="13"/>
          </p:nvPr>
        </p:nvSpPr>
        <p:spPr>
          <a:xfrm>
            <a:off x="457200" y="1656141"/>
            <a:ext cx="11238089" cy="4700209"/>
          </a:xfrm>
        </p:spPr>
        <p:txBody>
          <a:bodyPr/>
          <a:lstStyle/>
          <a:p>
            <a:pPr marL="285750" indent="-285750">
              <a:buFont typeface="Arial" panose="020B0604020202020204" pitchFamily="34" charset="0"/>
              <a:buChar char="•"/>
            </a:pPr>
            <a:r>
              <a:rPr lang="en-US" dirty="0"/>
              <a:t>The recent economic landscape has been marked by a cost-of-living crisis </a:t>
            </a:r>
          </a:p>
          <a:p>
            <a:pPr marL="285750" indent="-285750">
              <a:buFont typeface="Arial" panose="020B0604020202020204" pitchFamily="34" charset="0"/>
              <a:buChar char="•"/>
            </a:pPr>
            <a:r>
              <a:rPr lang="en-US" dirty="0"/>
              <a:t>This led to a jump in pricing on products across many industries including electricity </a:t>
            </a:r>
          </a:p>
          <a:p>
            <a:pPr marL="285750" indent="-285750">
              <a:buFont typeface="Arial" panose="020B0604020202020204" pitchFamily="34" charset="0"/>
              <a:buChar char="•"/>
            </a:pPr>
            <a:r>
              <a:rPr lang="en-US" dirty="0"/>
              <a:t>Electricity is a large portion of household bills.</a:t>
            </a:r>
          </a:p>
          <a:p>
            <a:pPr marL="285750" indent="-285750">
              <a:buFont typeface="Arial" panose="020B0604020202020204" pitchFamily="34" charset="0"/>
              <a:buChar char="•"/>
            </a:pPr>
            <a:r>
              <a:rPr lang="en-US" dirty="0"/>
              <a:t>Use Machine Learning algorithms to predict and forecast future electricity pricing on a yearly average basis</a:t>
            </a:r>
          </a:p>
          <a:p>
            <a:endParaRPr lang="en-US" dirty="0"/>
          </a:p>
        </p:txBody>
      </p:sp>
      <p:sp>
        <p:nvSpPr>
          <p:cNvPr id="3" name="Title 2">
            <a:extLst>
              <a:ext uri="{FF2B5EF4-FFF2-40B4-BE49-F238E27FC236}">
                <a16:creationId xmlns:a16="http://schemas.microsoft.com/office/drawing/2014/main" id="{7F6455BF-8A3B-5248-B6B1-709325A17B84}"/>
              </a:ext>
            </a:extLst>
          </p:cNvPr>
          <p:cNvSpPr>
            <a:spLocks noGrp="1"/>
          </p:cNvSpPr>
          <p:nvPr>
            <p:ph type="title"/>
          </p:nvPr>
        </p:nvSpPr>
        <p:spPr>
          <a:xfrm>
            <a:off x="457200" y="569815"/>
            <a:ext cx="7494003" cy="772528"/>
          </a:xfrm>
        </p:spPr>
        <p:txBody>
          <a:bodyPr/>
          <a:lstStyle/>
          <a:p>
            <a:r>
              <a:rPr lang="en-US" dirty="0"/>
              <a:t>The Project</a:t>
            </a:r>
          </a:p>
        </p:txBody>
      </p:sp>
      <p:pic>
        <p:nvPicPr>
          <p:cNvPr id="8" name="Picture 7">
            <a:extLst>
              <a:ext uri="{FF2B5EF4-FFF2-40B4-BE49-F238E27FC236}">
                <a16:creationId xmlns:a16="http://schemas.microsoft.com/office/drawing/2014/main" id="{7BA29773-3048-338A-4894-3559B18E4ECB}"/>
              </a:ext>
            </a:extLst>
          </p:cNvPr>
          <p:cNvPicPr>
            <a:picLocks noChangeAspect="1"/>
          </p:cNvPicPr>
          <p:nvPr/>
        </p:nvPicPr>
        <p:blipFill>
          <a:blip r:embed="rId2"/>
          <a:stretch>
            <a:fillRect/>
          </a:stretch>
        </p:blipFill>
        <p:spPr>
          <a:xfrm>
            <a:off x="3624452" y="3460892"/>
            <a:ext cx="4567958" cy="1487087"/>
          </a:xfrm>
          <a:prstGeom prst="rect">
            <a:avLst/>
          </a:prstGeom>
        </p:spPr>
      </p:pic>
      <p:pic>
        <p:nvPicPr>
          <p:cNvPr id="10" name="Picture 9">
            <a:extLst>
              <a:ext uri="{FF2B5EF4-FFF2-40B4-BE49-F238E27FC236}">
                <a16:creationId xmlns:a16="http://schemas.microsoft.com/office/drawing/2014/main" id="{BE7F5839-4EB9-80F5-2BC4-60C6EDB96778}"/>
              </a:ext>
            </a:extLst>
          </p:cNvPr>
          <p:cNvPicPr>
            <a:picLocks noChangeAspect="1"/>
          </p:cNvPicPr>
          <p:nvPr/>
        </p:nvPicPr>
        <p:blipFill>
          <a:blip r:embed="rId3"/>
          <a:stretch>
            <a:fillRect/>
          </a:stretch>
        </p:blipFill>
        <p:spPr>
          <a:xfrm>
            <a:off x="1069731" y="4988519"/>
            <a:ext cx="9677400" cy="1447800"/>
          </a:xfrm>
          <a:prstGeom prst="rect">
            <a:avLst/>
          </a:prstGeom>
        </p:spPr>
      </p:pic>
    </p:spTree>
    <p:extLst>
      <p:ext uri="{BB962C8B-B14F-4D97-AF65-F5344CB8AC3E}">
        <p14:creationId xmlns:p14="http://schemas.microsoft.com/office/powerpoint/2010/main" val="1682682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BD85CF-43C8-92C1-77D3-3C1138B48D9D}"/>
              </a:ext>
            </a:extLst>
          </p:cNvPr>
          <p:cNvSpPr>
            <a:spLocks noGrp="1"/>
          </p:cNvSpPr>
          <p:nvPr>
            <p:ph type="body" sz="quarter" idx="13"/>
          </p:nvPr>
        </p:nvSpPr>
        <p:spPr/>
        <p:txBody>
          <a:bodyPr/>
          <a:lstStyle/>
          <a:p>
            <a:r>
              <a:rPr lang="en-GB" b="1" dirty="0"/>
              <a:t>Data that will be used:</a:t>
            </a:r>
          </a:p>
          <a:p>
            <a:r>
              <a:rPr lang="en-GB" sz="1800" dirty="0">
                <a:hlinkClick r:id="rId3"/>
              </a:rPr>
              <a:t>The Dataset used comes from a reliable source, the UK Government</a:t>
            </a:r>
            <a:r>
              <a:rPr lang="en-GB" sz="1800" dirty="0"/>
              <a:t>. It is historical electricity data ranging from 1920-2022, the dataset includes a wide range of data such as:</a:t>
            </a:r>
          </a:p>
          <a:p>
            <a:pPr marL="971550" lvl="1" indent="-285750"/>
            <a:r>
              <a:rPr lang="en-GB" sz="1800" dirty="0"/>
              <a:t>Timeframe – 1920 – 2022</a:t>
            </a:r>
          </a:p>
          <a:p>
            <a:pPr marL="971550" lvl="1" indent="-285750"/>
            <a:r>
              <a:rPr lang="en-GB" sz="1800" dirty="0"/>
              <a:t>Electricity Pricing History</a:t>
            </a:r>
          </a:p>
          <a:p>
            <a:pPr marL="971550" lvl="1" indent="-285750"/>
            <a:r>
              <a:rPr lang="en-GB" sz="1800" dirty="0"/>
              <a:t>Fuel Input</a:t>
            </a:r>
          </a:p>
          <a:p>
            <a:pPr marL="971550" lvl="1" indent="-285750"/>
            <a:r>
              <a:rPr lang="en-GB" sz="1800" dirty="0"/>
              <a:t>Supply and Availability</a:t>
            </a:r>
          </a:p>
          <a:p>
            <a:pPr marL="971550" lvl="1" indent="-285750"/>
            <a:r>
              <a:rPr lang="en-GB" sz="1800" dirty="0"/>
              <a:t>Consumption</a:t>
            </a:r>
          </a:p>
          <a:p>
            <a:pPr marL="971550" lvl="1" indent="-285750"/>
            <a:r>
              <a:rPr lang="en-GB" sz="1800" dirty="0"/>
              <a:t>Generation</a:t>
            </a:r>
          </a:p>
          <a:p>
            <a:pPr marL="971550" lvl="1" indent="-285750"/>
            <a:r>
              <a:rPr lang="en-GB" sz="1800" dirty="0"/>
              <a:t>Supplied Electricity</a:t>
            </a:r>
          </a:p>
          <a:p>
            <a:pPr marL="971550" lvl="1" indent="-285750"/>
            <a:r>
              <a:rPr lang="en-GB" sz="1800" dirty="0"/>
              <a:t>Capacity</a:t>
            </a:r>
          </a:p>
          <a:p>
            <a:r>
              <a:rPr lang="en-GB" b="1" dirty="0"/>
              <a:t>Synthetic Data</a:t>
            </a:r>
            <a:r>
              <a:rPr lang="en-GB" dirty="0"/>
              <a:t>: </a:t>
            </a:r>
          </a:p>
          <a:p>
            <a:pPr marL="285750" indent="-285750">
              <a:buFont typeface="Arial" panose="020B0604020202020204" pitchFamily="34" charset="0"/>
              <a:buChar char="•"/>
            </a:pPr>
            <a:r>
              <a:rPr lang="en-GB" dirty="0"/>
              <a:t>Created for individual fuel inputs pricing due to incomplete yearly data, using available share contribution data.</a:t>
            </a:r>
          </a:p>
        </p:txBody>
      </p:sp>
      <p:sp>
        <p:nvSpPr>
          <p:cNvPr id="3" name="Title 2">
            <a:extLst>
              <a:ext uri="{FF2B5EF4-FFF2-40B4-BE49-F238E27FC236}">
                <a16:creationId xmlns:a16="http://schemas.microsoft.com/office/drawing/2014/main" id="{AF05118A-775F-6C90-EEE6-F0908AA9C6E4}"/>
              </a:ext>
            </a:extLst>
          </p:cNvPr>
          <p:cNvSpPr>
            <a:spLocks noGrp="1"/>
          </p:cNvSpPr>
          <p:nvPr>
            <p:ph type="title"/>
          </p:nvPr>
        </p:nvSpPr>
        <p:spPr/>
        <p:txBody>
          <a:bodyPr/>
          <a:lstStyle/>
          <a:p>
            <a:r>
              <a:rPr lang="en-GB" dirty="0"/>
              <a:t>The Project</a:t>
            </a:r>
          </a:p>
        </p:txBody>
      </p:sp>
    </p:spTree>
    <p:extLst>
      <p:ext uri="{BB962C8B-B14F-4D97-AF65-F5344CB8AC3E}">
        <p14:creationId xmlns:p14="http://schemas.microsoft.com/office/powerpoint/2010/main" val="3104906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35F3FA-9644-7E60-8060-D6942D8DAFA9}"/>
              </a:ext>
            </a:extLst>
          </p:cNvPr>
          <p:cNvSpPr>
            <a:spLocks noGrp="1"/>
          </p:cNvSpPr>
          <p:nvPr>
            <p:ph type="body" sz="quarter" idx="13"/>
          </p:nvPr>
        </p:nvSpPr>
        <p:spPr/>
        <p:txBody>
          <a:bodyPr/>
          <a:lstStyle/>
          <a:p>
            <a:r>
              <a:rPr lang="en-GB" b="1" dirty="0"/>
              <a:t>Yearly Average Price Prediction Model:</a:t>
            </a:r>
          </a:p>
          <a:p>
            <a:pPr marL="285750" indent="-285750">
              <a:buFont typeface="Arial" panose="020B0604020202020204" pitchFamily="34" charset="0"/>
              <a:buChar char="•"/>
            </a:pPr>
            <a:r>
              <a:rPr lang="en-GB" dirty="0"/>
              <a:t>Implemented two different regression Machine Learning Models, Artificial Neural Networks and Support Vector Machine for our forecasting using appropriate libraries like TensorFlow and </a:t>
            </a:r>
            <a:r>
              <a:rPr lang="en-GB" dirty="0" err="1"/>
              <a:t>SKLearn</a:t>
            </a:r>
            <a:endParaRPr lang="en-GB" dirty="0"/>
          </a:p>
          <a:p>
            <a:endParaRPr lang="en-GB" dirty="0"/>
          </a:p>
        </p:txBody>
      </p:sp>
      <p:sp>
        <p:nvSpPr>
          <p:cNvPr id="3" name="Title 2">
            <a:extLst>
              <a:ext uri="{FF2B5EF4-FFF2-40B4-BE49-F238E27FC236}">
                <a16:creationId xmlns:a16="http://schemas.microsoft.com/office/drawing/2014/main" id="{6C58F1FA-0D55-DE92-8E0B-278E4BA89470}"/>
              </a:ext>
            </a:extLst>
          </p:cNvPr>
          <p:cNvSpPr>
            <a:spLocks noGrp="1"/>
          </p:cNvSpPr>
          <p:nvPr>
            <p:ph type="title"/>
          </p:nvPr>
        </p:nvSpPr>
        <p:spPr/>
        <p:txBody>
          <a:bodyPr/>
          <a:lstStyle/>
          <a:p>
            <a:r>
              <a:rPr lang="en-US"/>
              <a:t>My Solution</a:t>
            </a:r>
            <a:endParaRPr lang="en-GB"/>
          </a:p>
        </p:txBody>
      </p:sp>
      <p:pic>
        <p:nvPicPr>
          <p:cNvPr id="8" name="Picture 7">
            <a:extLst>
              <a:ext uri="{FF2B5EF4-FFF2-40B4-BE49-F238E27FC236}">
                <a16:creationId xmlns:a16="http://schemas.microsoft.com/office/drawing/2014/main" id="{7185CBD5-0137-CAB7-E1F9-27E47C4FBE30}"/>
              </a:ext>
            </a:extLst>
          </p:cNvPr>
          <p:cNvPicPr>
            <a:picLocks noChangeAspect="1"/>
          </p:cNvPicPr>
          <p:nvPr/>
        </p:nvPicPr>
        <p:blipFill>
          <a:blip r:embed="rId3"/>
          <a:stretch>
            <a:fillRect/>
          </a:stretch>
        </p:blipFill>
        <p:spPr>
          <a:xfrm>
            <a:off x="802399" y="2832209"/>
            <a:ext cx="5514318" cy="3055355"/>
          </a:xfrm>
          <a:prstGeom prst="rect">
            <a:avLst/>
          </a:prstGeom>
        </p:spPr>
      </p:pic>
      <p:pic>
        <p:nvPicPr>
          <p:cNvPr id="10" name="Picture 9">
            <a:extLst>
              <a:ext uri="{FF2B5EF4-FFF2-40B4-BE49-F238E27FC236}">
                <a16:creationId xmlns:a16="http://schemas.microsoft.com/office/drawing/2014/main" id="{0C01A06A-1981-E5FC-905A-3B0F73042170}"/>
              </a:ext>
            </a:extLst>
          </p:cNvPr>
          <p:cNvPicPr>
            <a:picLocks noChangeAspect="1"/>
          </p:cNvPicPr>
          <p:nvPr/>
        </p:nvPicPr>
        <p:blipFill>
          <a:blip r:embed="rId4"/>
          <a:stretch>
            <a:fillRect/>
          </a:stretch>
        </p:blipFill>
        <p:spPr>
          <a:xfrm>
            <a:off x="6316717" y="2832209"/>
            <a:ext cx="5514318" cy="3055354"/>
          </a:xfrm>
          <a:prstGeom prst="rect">
            <a:avLst/>
          </a:prstGeom>
        </p:spPr>
      </p:pic>
    </p:spTree>
    <p:extLst>
      <p:ext uri="{BB962C8B-B14F-4D97-AF65-F5344CB8AC3E}">
        <p14:creationId xmlns:p14="http://schemas.microsoft.com/office/powerpoint/2010/main" val="423665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9269C6-F4F5-D00D-716C-342EF30FEFFD}"/>
              </a:ext>
            </a:extLst>
          </p:cNvPr>
          <p:cNvSpPr>
            <a:spLocks noGrp="1"/>
          </p:cNvSpPr>
          <p:nvPr>
            <p:ph type="body" sz="quarter" idx="13"/>
          </p:nvPr>
        </p:nvSpPr>
        <p:spPr/>
        <p:txBody>
          <a:bodyPr/>
          <a:lstStyle/>
          <a:p>
            <a:r>
              <a:rPr lang="en-GB" b="1" dirty="0"/>
              <a:t>Long Term Budgeting Tool</a:t>
            </a:r>
            <a:endParaRPr lang="en-GB" dirty="0"/>
          </a:p>
          <a:p>
            <a:pPr marL="285750" indent="-285750">
              <a:buFont typeface="Arial" panose="020B0604020202020204" pitchFamily="34" charset="0"/>
              <a:buChar char="•"/>
            </a:pPr>
            <a:r>
              <a:rPr lang="en-GB" dirty="0"/>
              <a:t>Created a website with our predictive analysis and forecasting results that includes a calculator that takes the forecasts from the models and allows you to input your yearly kWh usage in household to get an estimate of how much the next year will cost.</a:t>
            </a:r>
          </a:p>
          <a:p>
            <a:endParaRPr lang="en-GB" dirty="0"/>
          </a:p>
        </p:txBody>
      </p:sp>
      <p:sp>
        <p:nvSpPr>
          <p:cNvPr id="3" name="Title 2">
            <a:extLst>
              <a:ext uri="{FF2B5EF4-FFF2-40B4-BE49-F238E27FC236}">
                <a16:creationId xmlns:a16="http://schemas.microsoft.com/office/drawing/2014/main" id="{EF5C778C-0172-6254-599B-F548F85C97CA}"/>
              </a:ext>
            </a:extLst>
          </p:cNvPr>
          <p:cNvSpPr>
            <a:spLocks noGrp="1"/>
          </p:cNvSpPr>
          <p:nvPr>
            <p:ph type="title"/>
          </p:nvPr>
        </p:nvSpPr>
        <p:spPr/>
        <p:txBody>
          <a:bodyPr/>
          <a:lstStyle/>
          <a:p>
            <a:r>
              <a:rPr lang="en-GB" dirty="0"/>
              <a:t>My Solution</a:t>
            </a:r>
          </a:p>
        </p:txBody>
      </p:sp>
      <p:pic>
        <p:nvPicPr>
          <p:cNvPr id="5" name="Picture 4">
            <a:extLst>
              <a:ext uri="{FF2B5EF4-FFF2-40B4-BE49-F238E27FC236}">
                <a16:creationId xmlns:a16="http://schemas.microsoft.com/office/drawing/2014/main" id="{509BE73E-B45E-D289-74C9-EE50AC71F571}"/>
              </a:ext>
            </a:extLst>
          </p:cNvPr>
          <p:cNvPicPr>
            <a:picLocks noChangeAspect="1"/>
          </p:cNvPicPr>
          <p:nvPr/>
        </p:nvPicPr>
        <p:blipFill>
          <a:blip r:embed="rId2"/>
          <a:stretch>
            <a:fillRect/>
          </a:stretch>
        </p:blipFill>
        <p:spPr>
          <a:xfrm>
            <a:off x="2454849" y="3088269"/>
            <a:ext cx="7282301" cy="3199916"/>
          </a:xfrm>
          <a:prstGeom prst="rect">
            <a:avLst/>
          </a:prstGeom>
        </p:spPr>
      </p:pic>
    </p:spTree>
    <p:extLst>
      <p:ext uri="{BB962C8B-B14F-4D97-AF65-F5344CB8AC3E}">
        <p14:creationId xmlns:p14="http://schemas.microsoft.com/office/powerpoint/2010/main" val="36654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35F3FA-9644-7E60-8060-D6942D8DAFA9}"/>
              </a:ext>
            </a:extLst>
          </p:cNvPr>
          <p:cNvSpPr>
            <a:spLocks noGrp="1"/>
          </p:cNvSpPr>
          <p:nvPr>
            <p:ph type="body" sz="quarter" idx="13"/>
          </p:nvPr>
        </p:nvSpPr>
        <p:spPr>
          <a:xfrm>
            <a:off x="517893" y="1587976"/>
            <a:ext cx="11156213" cy="4700209"/>
          </a:xfrm>
        </p:spPr>
        <p:txBody>
          <a:bodyPr/>
          <a:lstStyle/>
          <a:p>
            <a:r>
              <a:rPr lang="en-GB" b="1" dirty="0"/>
              <a:t>Goals Met</a:t>
            </a:r>
          </a:p>
          <a:p>
            <a:pPr marL="285750" indent="-285750">
              <a:buFont typeface="Arial" panose="020B0604020202020204" pitchFamily="34" charset="0"/>
              <a:buChar char="•"/>
            </a:pPr>
            <a:r>
              <a:rPr lang="en-GB" dirty="0"/>
              <a:t>Developed two different Machine Learning Models for prediction and forecasting </a:t>
            </a:r>
          </a:p>
          <a:p>
            <a:pPr marL="285750" indent="-285750">
              <a:buFont typeface="Arial" panose="020B0604020202020204" pitchFamily="34" charset="0"/>
              <a:buChar char="•"/>
            </a:pPr>
            <a:r>
              <a:rPr lang="en-GB" dirty="0"/>
              <a:t>Produced visual performance outputs for Model Evaluation</a:t>
            </a:r>
          </a:p>
          <a:p>
            <a:pPr marL="285750" indent="-285750">
              <a:buFont typeface="Arial" panose="020B0604020202020204" pitchFamily="34" charset="0"/>
              <a:buChar char="•"/>
            </a:pPr>
            <a:r>
              <a:rPr lang="en-GB" dirty="0"/>
              <a:t>Created website that displays predictive and forecast data</a:t>
            </a:r>
          </a:p>
          <a:p>
            <a:pPr marL="285750" indent="-285750">
              <a:buFont typeface="Arial" panose="020B0604020202020204" pitchFamily="34" charset="0"/>
              <a:buChar char="•"/>
            </a:pPr>
            <a:r>
              <a:rPr lang="en-GB" dirty="0"/>
              <a:t>Created calculator feature that allows users to use that forecasted data.</a:t>
            </a:r>
          </a:p>
          <a:p>
            <a:pPr marL="285750" indent="-285750">
              <a:buFont typeface="Arial" panose="020B0604020202020204" pitchFamily="34" charset="0"/>
              <a:buChar char="•"/>
            </a:pPr>
            <a:r>
              <a:rPr lang="en-GB" dirty="0"/>
              <a:t>Created and integrated database </a:t>
            </a:r>
          </a:p>
          <a:p>
            <a:r>
              <a:rPr lang="en-GB" b="1" dirty="0"/>
              <a:t>Quality of Project</a:t>
            </a:r>
          </a:p>
          <a:p>
            <a:pPr marL="285750" indent="-285750">
              <a:buFont typeface="Arial" panose="020B0604020202020204" pitchFamily="34" charset="0"/>
              <a:buChar char="•"/>
            </a:pPr>
            <a:r>
              <a:rPr lang="en-GB" dirty="0"/>
              <a:t>Availability of all required data</a:t>
            </a:r>
          </a:p>
          <a:p>
            <a:pPr marL="285750" indent="-285750">
              <a:buFont typeface="Arial" panose="020B0604020202020204" pitchFamily="34" charset="0"/>
              <a:buChar char="•"/>
            </a:pPr>
            <a:r>
              <a:rPr lang="en-GB" dirty="0"/>
              <a:t>Met requirements initially set out</a:t>
            </a:r>
          </a:p>
          <a:p>
            <a:r>
              <a:rPr lang="en-GB" b="1" dirty="0"/>
              <a:t>Innovation </a:t>
            </a:r>
          </a:p>
          <a:p>
            <a:pPr marL="285750" indent="-285750">
              <a:buFont typeface="Arial" panose="020B0604020202020204" pitchFamily="34" charset="0"/>
              <a:buChar char="•"/>
            </a:pPr>
            <a:r>
              <a:rPr lang="en-GB" dirty="0"/>
              <a:t>Long term forecasting with ML, similar work focused on smaller time frames.</a:t>
            </a:r>
          </a:p>
          <a:p>
            <a:pPr marL="285750" indent="-285750">
              <a:buFont typeface="Arial" panose="020B0604020202020204" pitchFamily="34" charset="0"/>
              <a:buChar char="•"/>
            </a:pPr>
            <a:r>
              <a:rPr lang="en-GB" dirty="0"/>
              <a:t>Allows household users to access predictive modelling data for electricity price forecasting.</a:t>
            </a:r>
          </a:p>
          <a:p>
            <a:endParaRPr lang="en-GB" b="1" dirty="0"/>
          </a:p>
        </p:txBody>
      </p:sp>
      <p:sp>
        <p:nvSpPr>
          <p:cNvPr id="3" name="Title 2">
            <a:extLst>
              <a:ext uri="{FF2B5EF4-FFF2-40B4-BE49-F238E27FC236}">
                <a16:creationId xmlns:a16="http://schemas.microsoft.com/office/drawing/2014/main" id="{6C58F1FA-0D55-DE92-8E0B-278E4BA89470}"/>
              </a:ext>
            </a:extLst>
          </p:cNvPr>
          <p:cNvSpPr>
            <a:spLocks noGrp="1"/>
          </p:cNvSpPr>
          <p:nvPr>
            <p:ph type="title"/>
          </p:nvPr>
        </p:nvSpPr>
        <p:spPr/>
        <p:txBody>
          <a:bodyPr/>
          <a:lstStyle/>
          <a:p>
            <a:r>
              <a:rPr lang="en-US"/>
              <a:t>Evaluation</a:t>
            </a:r>
            <a:endParaRPr lang="en-GB"/>
          </a:p>
        </p:txBody>
      </p:sp>
      <p:pic>
        <p:nvPicPr>
          <p:cNvPr id="10" name="Picture 9">
            <a:extLst>
              <a:ext uri="{FF2B5EF4-FFF2-40B4-BE49-F238E27FC236}">
                <a16:creationId xmlns:a16="http://schemas.microsoft.com/office/drawing/2014/main" id="{3825199E-B190-9EA3-BB14-FD50C273F50F}"/>
              </a:ext>
            </a:extLst>
          </p:cNvPr>
          <p:cNvPicPr>
            <a:picLocks noChangeAspect="1"/>
          </p:cNvPicPr>
          <p:nvPr/>
        </p:nvPicPr>
        <p:blipFill>
          <a:blip r:embed="rId3"/>
          <a:stretch>
            <a:fillRect/>
          </a:stretch>
        </p:blipFill>
        <p:spPr>
          <a:xfrm>
            <a:off x="7887918" y="3429000"/>
            <a:ext cx="4205266" cy="1777320"/>
          </a:xfrm>
          <a:prstGeom prst="rect">
            <a:avLst/>
          </a:prstGeom>
        </p:spPr>
      </p:pic>
    </p:spTree>
    <p:extLst>
      <p:ext uri="{BB962C8B-B14F-4D97-AF65-F5344CB8AC3E}">
        <p14:creationId xmlns:p14="http://schemas.microsoft.com/office/powerpoint/2010/main" val="845193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F7BFF7-2EDF-BF59-EA87-C197C475F834}"/>
              </a:ext>
            </a:extLst>
          </p:cNvPr>
          <p:cNvSpPr>
            <a:spLocks noGrp="1"/>
          </p:cNvSpPr>
          <p:nvPr>
            <p:ph type="body" sz="quarter" idx="13"/>
          </p:nvPr>
        </p:nvSpPr>
        <p:spPr>
          <a:xfrm>
            <a:off x="539076" y="1342343"/>
            <a:ext cx="11156213" cy="5014007"/>
          </a:xfrm>
        </p:spPr>
        <p:txBody>
          <a:bodyPr/>
          <a:lstStyle/>
          <a:p>
            <a:r>
              <a:rPr lang="en-GB" b="1" dirty="0"/>
              <a:t>Relevance:</a:t>
            </a:r>
          </a:p>
          <a:p>
            <a:pPr marL="285750" indent="-285750">
              <a:buFont typeface="Arial" panose="020B0604020202020204" pitchFamily="34" charset="0"/>
              <a:buChar char="•"/>
            </a:pPr>
            <a:r>
              <a:rPr lang="en-GB" dirty="0"/>
              <a:t>The project is relevant to the target audience (electricity consumers)</a:t>
            </a:r>
          </a:p>
          <a:p>
            <a:pPr marL="285750" indent="-285750">
              <a:buFont typeface="Arial" panose="020B0604020202020204" pitchFamily="34" charset="0"/>
              <a:buChar char="•"/>
            </a:pPr>
            <a:r>
              <a:rPr lang="en-GB" dirty="0"/>
              <a:t>The project is unique </a:t>
            </a:r>
          </a:p>
          <a:p>
            <a:pPr marL="971550" lvl="1" indent="-285750"/>
            <a:r>
              <a:rPr lang="en-GB" sz="1800" dirty="0"/>
              <a:t>Long Term Electricity Forecasting</a:t>
            </a:r>
          </a:p>
          <a:p>
            <a:pPr marL="971550" lvl="1" indent="-285750"/>
            <a:r>
              <a:rPr lang="en-GB" sz="1800" dirty="0"/>
              <a:t>Electricity Pricing Calculator using ML forecasting</a:t>
            </a:r>
          </a:p>
          <a:p>
            <a:pPr marL="285750" indent="-285750">
              <a:buFont typeface="Arial" panose="020B0604020202020204" pitchFamily="34" charset="0"/>
              <a:buChar char="•"/>
            </a:pPr>
            <a:r>
              <a:rPr lang="en-GB" dirty="0"/>
              <a:t>Enhanced Decision Making</a:t>
            </a:r>
          </a:p>
          <a:p>
            <a:pPr marL="971550" lvl="1" indent="-285750"/>
            <a:r>
              <a:rPr lang="en-GB" sz="1800" dirty="0"/>
              <a:t>ML Models extract valuable insights from data, allowing users to make informed decisions </a:t>
            </a:r>
          </a:p>
          <a:p>
            <a:pPr marL="971550" lvl="1" indent="-285750"/>
            <a:r>
              <a:rPr lang="en-GB" sz="1800" dirty="0"/>
              <a:t>ML Models use patterns to base their predictions, removing human bias</a:t>
            </a:r>
          </a:p>
          <a:p>
            <a:pPr marL="285750" indent="-285750">
              <a:buFont typeface="Arial" panose="020B0604020202020204" pitchFamily="34" charset="0"/>
              <a:buChar char="•"/>
            </a:pPr>
            <a:r>
              <a:rPr lang="en-GB" b="1" dirty="0"/>
              <a:t>Skills and Expertise</a:t>
            </a:r>
          </a:p>
          <a:p>
            <a:pPr marL="971550" lvl="1" indent="-285750"/>
            <a:r>
              <a:rPr lang="en-GB" sz="1800" dirty="0"/>
              <a:t>Research and review </a:t>
            </a:r>
          </a:p>
          <a:p>
            <a:pPr marL="971550" lvl="1" indent="-285750"/>
            <a:r>
              <a:rPr lang="en-GB" sz="1800" dirty="0"/>
              <a:t>Data Science </a:t>
            </a:r>
          </a:p>
          <a:p>
            <a:pPr marL="971550" lvl="1" indent="-285750"/>
            <a:r>
              <a:rPr lang="en-GB" sz="1800" dirty="0"/>
              <a:t>Understanding and Reading Code</a:t>
            </a:r>
          </a:p>
          <a:p>
            <a:pPr marL="971550" lvl="1" indent="-285750"/>
            <a:endParaRPr lang="en-GB" sz="1800" dirty="0"/>
          </a:p>
          <a:p>
            <a:pPr marL="971550" lvl="1" indent="-285750"/>
            <a:endParaRPr lang="en-GB" sz="1800" dirty="0"/>
          </a:p>
        </p:txBody>
      </p:sp>
      <p:sp>
        <p:nvSpPr>
          <p:cNvPr id="3" name="Title 2">
            <a:extLst>
              <a:ext uri="{FF2B5EF4-FFF2-40B4-BE49-F238E27FC236}">
                <a16:creationId xmlns:a16="http://schemas.microsoft.com/office/drawing/2014/main" id="{BDBB5FDB-E6B3-57C7-E6D2-CA3252373032}"/>
              </a:ext>
            </a:extLst>
          </p:cNvPr>
          <p:cNvSpPr>
            <a:spLocks noGrp="1"/>
          </p:cNvSpPr>
          <p:nvPr>
            <p:ph type="title"/>
          </p:nvPr>
        </p:nvSpPr>
        <p:spPr/>
        <p:txBody>
          <a:bodyPr/>
          <a:lstStyle/>
          <a:p>
            <a:r>
              <a:rPr lang="en-GB" dirty="0"/>
              <a:t>Evaluation</a:t>
            </a:r>
          </a:p>
        </p:txBody>
      </p:sp>
    </p:spTree>
    <p:extLst>
      <p:ext uri="{BB962C8B-B14F-4D97-AF65-F5344CB8AC3E}">
        <p14:creationId xmlns:p14="http://schemas.microsoft.com/office/powerpoint/2010/main" val="834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6C3903-EA29-EFD3-74FC-419A643E5E5C}"/>
              </a:ext>
            </a:extLst>
          </p:cNvPr>
          <p:cNvSpPr>
            <a:spLocks noGrp="1"/>
          </p:cNvSpPr>
          <p:nvPr>
            <p:ph type="body" sz="quarter" idx="13"/>
          </p:nvPr>
        </p:nvSpPr>
        <p:spPr/>
        <p:txBody>
          <a:bodyPr/>
          <a:lstStyle/>
          <a:p>
            <a:r>
              <a:rPr lang="en-GB" b="1" dirty="0">
                <a:latin typeface="+mj-lt"/>
              </a:rPr>
              <a:t>Time Management </a:t>
            </a:r>
          </a:p>
          <a:p>
            <a:pPr marL="285750" indent="-285750">
              <a:buFont typeface="Arial" panose="020B0604020202020204" pitchFamily="34" charset="0"/>
              <a:buChar char="•"/>
            </a:pPr>
            <a:r>
              <a:rPr lang="en-GB" dirty="0">
                <a:latin typeface="+mj-lt"/>
              </a:rPr>
              <a:t>Main objectives were completed within the 24-week period </a:t>
            </a:r>
          </a:p>
          <a:p>
            <a:pPr marL="285750" indent="-285750">
              <a:buFont typeface="Arial" panose="020B0604020202020204" pitchFamily="34" charset="0"/>
              <a:buChar char="•"/>
            </a:pPr>
            <a:r>
              <a:rPr lang="en-GB" dirty="0">
                <a:latin typeface="+mj-lt"/>
              </a:rPr>
              <a:t>Setbacks in project plan – Problems with Data and ANN Forecasting Model</a:t>
            </a:r>
          </a:p>
          <a:p>
            <a:r>
              <a:rPr lang="en-GB" b="1" dirty="0">
                <a:latin typeface="+mj-lt"/>
              </a:rPr>
              <a:t>Time Budget</a:t>
            </a:r>
          </a:p>
          <a:p>
            <a:pPr marL="285750" indent="-285750">
              <a:buFont typeface="Arial" panose="020B0604020202020204" pitchFamily="34" charset="0"/>
              <a:buChar char="•"/>
            </a:pPr>
            <a:r>
              <a:rPr lang="en-GB" dirty="0">
                <a:latin typeface="+mj-lt"/>
              </a:rPr>
              <a:t>Completed within the allotted time </a:t>
            </a:r>
          </a:p>
          <a:p>
            <a:pPr marL="285750" indent="-285750">
              <a:buFont typeface="Arial" panose="020B0604020202020204" pitchFamily="34" charset="0"/>
              <a:buChar char="•"/>
            </a:pPr>
            <a:r>
              <a:rPr lang="en-GB" dirty="0">
                <a:latin typeface="+mj-lt"/>
              </a:rPr>
              <a:t>Made use of resources available </a:t>
            </a:r>
          </a:p>
          <a:p>
            <a:pPr marL="971550" lvl="1" indent="-285750"/>
            <a:r>
              <a:rPr lang="en-GB" sz="1600" dirty="0">
                <a:latin typeface="+mj-lt"/>
              </a:rPr>
              <a:t>Weekly Meetings with Supervisor </a:t>
            </a:r>
          </a:p>
          <a:p>
            <a:pPr marL="971550" lvl="1" indent="-285750"/>
            <a:r>
              <a:rPr lang="en-GB" sz="1600" dirty="0">
                <a:latin typeface="+mj-lt"/>
              </a:rPr>
              <a:t>Peer Review with other Students </a:t>
            </a:r>
          </a:p>
          <a:p>
            <a:pPr marL="971550" lvl="1" indent="-285750"/>
            <a:r>
              <a:rPr lang="en-GB" sz="1600" dirty="0">
                <a:latin typeface="+mj-lt"/>
              </a:rPr>
              <a:t>Interim Feedback </a:t>
            </a:r>
          </a:p>
        </p:txBody>
      </p:sp>
      <p:sp>
        <p:nvSpPr>
          <p:cNvPr id="3" name="Title 2">
            <a:extLst>
              <a:ext uri="{FF2B5EF4-FFF2-40B4-BE49-F238E27FC236}">
                <a16:creationId xmlns:a16="http://schemas.microsoft.com/office/drawing/2014/main" id="{B3640728-FE83-F05E-9B97-14A0B8C49EB5}"/>
              </a:ext>
            </a:extLst>
          </p:cNvPr>
          <p:cNvSpPr>
            <a:spLocks noGrp="1"/>
          </p:cNvSpPr>
          <p:nvPr>
            <p:ph type="title"/>
          </p:nvPr>
        </p:nvSpPr>
        <p:spPr/>
        <p:txBody>
          <a:bodyPr/>
          <a:lstStyle/>
          <a:p>
            <a:r>
              <a:rPr lang="en-GB" dirty="0"/>
              <a:t>Evaluation </a:t>
            </a:r>
          </a:p>
        </p:txBody>
      </p:sp>
    </p:spTree>
    <p:extLst>
      <p:ext uri="{BB962C8B-B14F-4D97-AF65-F5344CB8AC3E}">
        <p14:creationId xmlns:p14="http://schemas.microsoft.com/office/powerpoint/2010/main" val="1685290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030674E12BA94C98BAE70A316E737D" ma:contentTypeVersion="45" ma:contentTypeDescription="Create a new document." ma:contentTypeScope="" ma:versionID="7bd2f5eeae859ce2a52b1ee4bf74aa26">
  <xsd:schema xmlns:xsd="http://www.w3.org/2001/XMLSchema" xmlns:xs="http://www.w3.org/2001/XMLSchema" xmlns:p="http://schemas.microsoft.com/office/2006/metadata/properties" xmlns:ns1="http://schemas.microsoft.com/sharepoint/v3" xmlns:ns2="b108e6f7-aaee-492a-984c-7777fcdbc7a0" xmlns:ns3="569a2196-f28b-47b1-90cc-75ca6d18cdc2" targetNamespace="http://schemas.microsoft.com/office/2006/metadata/properties" ma:root="true" ma:fieldsID="ed5cc9e0175c8f57fe5e2dc977a8bfcc" ns1:_="" ns2:_="" ns3:_="">
    <xsd:import namespace="http://schemas.microsoft.com/sharepoint/v3"/>
    <xsd:import namespace="b108e6f7-aaee-492a-984c-7777fcdbc7a0"/>
    <xsd:import namespace="569a2196-f28b-47b1-90cc-75ca6d18cdc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Imported" minOccurs="0"/>
                <xsd:element ref="ns2:Action" minOccurs="0"/>
                <xsd:element ref="ns2:MediaServiceAutoKeyPoints" minOccurs="0"/>
                <xsd:element ref="ns2:MediaServiceKeyPoints" minOccurs="0"/>
                <xsd:element ref="ns2:_Flow_SignoffStatus" minOccurs="0"/>
                <xsd:element ref="ns2:bg1j" minOccurs="0"/>
                <xsd:element ref="ns2:akcc" minOccurs="0"/>
                <xsd:element ref="ns2:Module_x0020_Coord" minOccurs="0"/>
                <xsd:element ref="ns2:ippe" minOccurs="0"/>
                <xsd:element ref="ns2:DATE" minOccurs="0"/>
                <xsd:element ref="ns2:DATE_" minOccurs="0"/>
                <xsd:element ref="ns3:TaxKeywordTaxHTField" minOccurs="0"/>
                <xsd:element ref="ns3:TaxCatchAll" minOccurs="0"/>
                <xsd:element ref="ns2:ArchiveDate" minOccurs="0"/>
                <xsd:element ref="ns2:MediaLengthInSeconds" minOccurs="0"/>
                <xsd:element ref="ns2:ModuleCoordinator" minOccurs="0"/>
                <xsd:element ref="ns2:Coursework_x002f_Exam" minOccurs="0"/>
                <xsd:element ref="ns2:MarksSignedOffByModuleCoordinator" minOccurs="0"/>
                <xsd:element ref="ns2:ImportedtoFGE" minOccurs="0"/>
                <xsd:element ref="ns2:UploadedtoFGE" minOccurs="0"/>
                <xsd:element ref="ns2:StudentName" minOccurs="0"/>
                <xsd:element ref="ns2:SubmissionType" minOccurs="0"/>
                <xsd:element ref="ns2:StudentID" minOccurs="0"/>
                <xsd:element ref="ns1:_ip_UnifiedCompliancePolicyProperties" minOccurs="0"/>
                <xsd:element ref="ns1:_ip_UnifiedCompliancePolicyUIAction" minOccurs="0"/>
                <xsd:element ref="ns2:ModuleID" minOccurs="0"/>
                <xsd:element ref="ns2:lcf76f155ced4ddcb4097134ff3c332f" minOccurs="0"/>
                <xsd:element ref="ns2:Mar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42" nillable="true" ma:displayName="Unified Compliance Policy Properties" ma:hidden="true" ma:internalName="_ip_UnifiedCompliancePolicyProperties">
      <xsd:simpleType>
        <xsd:restriction base="dms:Note"/>
      </xsd:simpleType>
    </xsd:element>
    <xsd:element name="_ip_UnifiedCompliancePolicyUIAction" ma:index="4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08e6f7-aaee-492a-984c-7777fcdbc7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Imported" ma:index="18" nillable="true" ma:displayName="Imported FGB" ma:default="0" ma:description="import to Banner FGB" ma:format="Dropdown" ma:internalName="Imported">
      <xsd:simpleType>
        <xsd:restriction base="dms:Boolean"/>
      </xsd:simpleType>
    </xsd:element>
    <xsd:element name="Action" ma:index="19" nillable="true" ma:displayName="N/A (Rolled)" ma:format="Dropdown" ma:internalName="Action">
      <xsd:simpleType>
        <xsd:restriction base="dms:Choice">
          <xsd:enumeration value="HOLD"/>
          <xsd:enumeration value="Choice 2"/>
          <xsd:enumeration value="Choice 3"/>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Flow_SignoffStatus" ma:index="22" nillable="true" ma:displayName="Comments/ Notes" ma:internalName="Sign_x002d_off_x0020_status">
      <xsd:simpleType>
        <xsd:restriction base="dms:Text"/>
      </xsd:simpleType>
    </xsd:element>
    <xsd:element name="bg1j" ma:index="23" nillable="true" ma:displayName="Module Co-ordinator" ma:internalName="bg1j">
      <xsd:simpleType>
        <xsd:restriction base="dms:Text"/>
      </xsd:simpleType>
    </xsd:element>
    <xsd:element name="akcc" ma:index="24" nillable="true" ma:displayName="Moderator" ma:internalName="akcc">
      <xsd:simpleType>
        <xsd:restriction base="dms:Text"/>
      </xsd:simpleType>
    </xsd:element>
    <xsd:element name="Module_x0020_Coord" ma:index="25" nillable="true" ma:displayName="Module Coord" ma:internalName="Module_x0020_Coord">
      <xsd:simpleType>
        <xsd:restriction base="dms:Text">
          <xsd:maxLength value="255"/>
        </xsd:restriction>
      </xsd:simpleType>
    </xsd:element>
    <xsd:element name="ippe" ma:index="26" nillable="true" ma:displayName="Fails had no submission for this assignment." ma:internalName="ippe">
      <xsd:simpleType>
        <xsd:restriction base="dms:Text"/>
      </xsd:simpleType>
    </xsd:element>
    <xsd:element name="DATE" ma:index="27" nillable="true" ma:displayName="DATE" ma:format="DateOnly" ma:internalName="DATE">
      <xsd:simpleType>
        <xsd:restriction base="dms:DateTime"/>
      </xsd:simpleType>
    </xsd:element>
    <xsd:element name="DATE_" ma:index="28" nillable="true" ma:displayName="DATE_" ma:description="DATE" ma:format="DateOnly" ma:internalName="DATE_">
      <xsd:simpleType>
        <xsd:restriction base="dms:DateTime"/>
      </xsd:simpleType>
    </xsd:element>
    <xsd:element name="ArchiveDate" ma:index="32" nillable="true" ma:displayName="column" ma:format="DateOnly" ma:internalName="ArchiveDate">
      <xsd:simpleType>
        <xsd:restriction base="dms:DateTime"/>
      </xsd:simpleType>
    </xsd:element>
    <xsd:element name="MediaLengthInSeconds" ma:index="33" nillable="true" ma:displayName="Length (seconds)" ma:internalName="MediaLengthInSeconds" ma:readOnly="true">
      <xsd:simpleType>
        <xsd:restriction base="dms:Unknown"/>
      </xsd:simpleType>
    </xsd:element>
    <xsd:element name="ModuleCoordinator" ma:index="34" nillable="true" ma:displayName="Module Coordinator" ma:format="Dropdown" ma:list="UserInfo" ma:SharePointGroup="0" ma:internalName="ModuleCoordinato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ursework_x002f_Exam" ma:index="35" nillable="true" ma:displayName="Coursework/Examination" ma:format="Dropdown" ma:internalName="Coursework_x002f_Exam">
      <xsd:simpleType>
        <xsd:restriction base="dms:Choice">
          <xsd:enumeration value="Coursework"/>
          <xsd:enumeration value="Examination"/>
        </xsd:restriction>
      </xsd:simpleType>
    </xsd:element>
    <xsd:element name="MarksSignedOffByModuleCoordinator" ma:index="36" nillable="true" ma:displayName="Marks Signed Off By Module Coordinator" ma:default="0" ma:format="Dropdown" ma:internalName="MarksSignedOffByModuleCoordinator">
      <xsd:simpleType>
        <xsd:restriction base="dms:Boolean"/>
      </xsd:simpleType>
    </xsd:element>
    <xsd:element name="ImportedtoFGE" ma:index="37" nillable="true" ma:displayName="Imported to FGE" ma:default="0" ma:format="Dropdown" ma:internalName="ImportedtoFGE">
      <xsd:simpleType>
        <xsd:restriction base="dms:Boolean"/>
      </xsd:simpleType>
    </xsd:element>
    <xsd:element name="UploadedtoFGE" ma:index="38" nillable="true" ma:displayName="Uploaded to FGE" ma:default="0" ma:format="Dropdown" ma:internalName="UploadedtoFGE">
      <xsd:simpleType>
        <xsd:restriction base="dms:Boolean"/>
      </xsd:simpleType>
    </xsd:element>
    <xsd:element name="StudentName" ma:index="39" nillable="true" ma:displayName="Student Name" ma:format="Dropdown" ma:internalName="StudentName">
      <xsd:simpleType>
        <xsd:restriction base="dms:Text">
          <xsd:maxLength value="255"/>
        </xsd:restriction>
      </xsd:simpleType>
    </xsd:element>
    <xsd:element name="SubmissionType" ma:index="40" nillable="true" ma:displayName="Submission Type" ma:description="Proposal or Final" ma:format="Dropdown" ma:internalName="SubmissionType">
      <xsd:simpleType>
        <xsd:restriction base="dms:Text">
          <xsd:maxLength value="255"/>
        </xsd:restriction>
      </xsd:simpleType>
    </xsd:element>
    <xsd:element name="StudentID" ma:index="41" nillable="true" ma:displayName="Student ID" ma:format="Dropdown" ma:internalName="StudentID">
      <xsd:simpleType>
        <xsd:restriction base="dms:Text">
          <xsd:maxLength value="255"/>
        </xsd:restriction>
      </xsd:simpleType>
    </xsd:element>
    <xsd:element name="ModuleID" ma:index="44" nillable="true" ma:displayName="Module ID" ma:description="Project Module ID" ma:format="Dropdown" ma:internalName="ModuleID">
      <xsd:simpleType>
        <xsd:restriction base="dms:Text">
          <xsd:maxLength value="255"/>
        </xsd:restriction>
      </xsd:simpleType>
    </xsd:element>
    <xsd:element name="lcf76f155ced4ddcb4097134ff3c332f" ma:index="46" nillable="true" ma:taxonomy="true" ma:internalName="lcf76f155ced4ddcb4097134ff3c332f" ma:taxonomyFieldName="MediaServiceImageTags" ma:displayName="Image Tags" ma:readOnly="false" ma:fieldId="{5cf76f15-5ced-4ddc-b409-7134ff3c332f}" ma:taxonomyMulti="true" ma:sspId="143269b3-1d89-4217-9ccd-9475142879ec" ma:termSetId="09814cd3-568e-fe90-9814-8d621ff8fb84" ma:anchorId="fba54fb3-c3e1-fe81-a776-ca4b69148c4d" ma:open="true" ma:isKeyword="false">
      <xsd:complexType>
        <xsd:sequence>
          <xsd:element ref="pc:Terms" minOccurs="0" maxOccurs="1"/>
        </xsd:sequence>
      </xsd:complexType>
    </xsd:element>
    <xsd:element name="Mark" ma:index="47" nillable="true" ma:displayName="Mark" ma:description="Submitted mark for marksheet - N/A for report submissions" ma:format="Dropdown" ma:internalName="Mark">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9a2196-f28b-47b1-90cc-75ca6d18cd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KeywordTaxHTField" ma:index="30" nillable="true" ma:taxonomy="true" ma:internalName="TaxKeywordTaxHTField" ma:taxonomyFieldName="TaxKeyword" ma:displayName="Enterprise Keywords" ma:fieldId="{23f27201-bee3-471e-b2e7-b64fd8b7ca38}" ma:taxonomyMulti="true" ma:sspId="143269b3-1d89-4217-9ccd-9475142879ec" ma:termSetId="00000000-0000-0000-0000-000000000000" ma:anchorId="00000000-0000-0000-0000-000000000000" ma:open="true" ma:isKeyword="true">
      <xsd:complexType>
        <xsd:sequence>
          <xsd:element ref="pc:Terms" minOccurs="0" maxOccurs="1"/>
        </xsd:sequence>
      </xsd:complexType>
    </xsd:element>
    <xsd:element name="TaxCatchAll" ma:index="31" nillable="true" ma:displayName="Taxonomy Catch All Column" ma:hidden="true" ma:list="{2ce4adca-5a86-4266-87e9-32e1e34f0ec7}" ma:internalName="TaxCatchAll" ma:showField="CatchAllData" ma:web="569a2196-f28b-47b1-90cc-75ca6d18cd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g1j xmlns="b108e6f7-aaee-492a-984c-7777fcdbc7a0" xsi:nil="true"/>
    <DATE_ xmlns="b108e6f7-aaee-492a-984c-7777fcdbc7a0" xsi:nil="true"/>
    <Action xmlns="b108e6f7-aaee-492a-984c-7777fcdbc7a0" xsi:nil="true"/>
    <akcc xmlns="b108e6f7-aaee-492a-984c-7777fcdbc7a0" xsi:nil="true"/>
    <UploadedtoFGE xmlns="b108e6f7-aaee-492a-984c-7777fcdbc7a0">false</UploadedtoFGE>
    <_ip_UnifiedCompliancePolicyUIAction xmlns="http://schemas.microsoft.com/sharepoint/v3" xsi:nil="true"/>
    <DATE xmlns="b108e6f7-aaee-492a-984c-7777fcdbc7a0" xsi:nil="true"/>
    <StudentName xmlns="b108e6f7-aaee-492a-984c-7777fcdbc7a0" xsi:nil="true"/>
    <StudentID xmlns="b108e6f7-aaee-492a-984c-7777fcdbc7a0" xsi:nil="true"/>
    <lcf76f155ced4ddcb4097134ff3c332f xmlns="b108e6f7-aaee-492a-984c-7777fcdbc7a0">
      <Terms xmlns="http://schemas.microsoft.com/office/infopath/2007/PartnerControls"/>
    </lcf76f155ced4ddcb4097134ff3c332f>
    <Imported xmlns="b108e6f7-aaee-492a-984c-7777fcdbc7a0">false</Imported>
    <Module_x0020_Coord xmlns="b108e6f7-aaee-492a-984c-7777fcdbc7a0" xsi:nil="true"/>
    <ModuleID xmlns="b108e6f7-aaee-492a-984c-7777fcdbc7a0" xsi:nil="true"/>
    <TaxKeywordTaxHTField xmlns="569a2196-f28b-47b1-90cc-75ca6d18cdc2">
      <Terms xmlns="http://schemas.microsoft.com/office/infopath/2007/PartnerControls"/>
    </TaxKeywordTaxHTField>
    <MarksSignedOffByModuleCoordinator xmlns="b108e6f7-aaee-492a-984c-7777fcdbc7a0">false</MarksSignedOffByModuleCoordinator>
    <_ip_UnifiedCompliancePolicyProperties xmlns="http://schemas.microsoft.com/sharepoint/v3" xsi:nil="true"/>
    <Mark xmlns="b108e6f7-aaee-492a-984c-7777fcdbc7a0" xsi:nil="true"/>
    <_Flow_SignoffStatus xmlns="b108e6f7-aaee-492a-984c-7777fcdbc7a0" xsi:nil="true"/>
    <ippe xmlns="b108e6f7-aaee-492a-984c-7777fcdbc7a0" xsi:nil="true"/>
    <ImportedtoFGE xmlns="b108e6f7-aaee-492a-984c-7777fcdbc7a0">false</ImportedtoFGE>
    <TaxCatchAll xmlns="569a2196-f28b-47b1-90cc-75ca6d18cdc2" xsi:nil="true"/>
    <Coursework_x002f_Exam xmlns="b108e6f7-aaee-492a-984c-7777fcdbc7a0" xsi:nil="true"/>
    <ArchiveDate xmlns="b108e6f7-aaee-492a-984c-7777fcdbc7a0" xsi:nil="true"/>
    <ModuleCoordinator xmlns="b108e6f7-aaee-492a-984c-7777fcdbc7a0">
      <UserInfo>
        <DisplayName/>
        <AccountId xsi:nil="true"/>
        <AccountType/>
      </UserInfo>
    </ModuleCoordinator>
    <SubmissionType xmlns="b108e6f7-aaee-492a-984c-7777fcdbc7a0" xsi:nil="true"/>
    <SharedWithUsers xmlns="569a2196-f28b-47b1-90cc-75ca6d18cdc2">
      <UserInfo>
        <DisplayName/>
        <AccountId xsi:nil="true"/>
        <AccountType/>
      </UserInfo>
    </SharedWithUsers>
    <MediaLengthInSeconds xmlns="b108e6f7-aaee-492a-984c-7777fcdbc7a0" xsi:nil="true"/>
  </documentManagement>
</p:properties>
</file>

<file path=customXml/itemProps1.xml><?xml version="1.0" encoding="utf-8"?>
<ds:datastoreItem xmlns:ds="http://schemas.openxmlformats.org/officeDocument/2006/customXml" ds:itemID="{CBFDC97E-5AE7-44B1-9F08-656D9ECED6FF}">
  <ds:schemaRefs>
    <ds:schemaRef ds:uri="569a2196-f28b-47b1-90cc-75ca6d18cdc2"/>
    <ds:schemaRef ds:uri="b108e6f7-aaee-492a-984c-7777fcdbc7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F10438F-1FA0-4BDE-A07D-41ED0B615902}">
  <ds:schemaRefs>
    <ds:schemaRef ds:uri="http://schemas.microsoft.com/sharepoint/v3/contenttype/forms"/>
  </ds:schemaRefs>
</ds:datastoreItem>
</file>

<file path=customXml/itemProps3.xml><?xml version="1.0" encoding="utf-8"?>
<ds:datastoreItem xmlns:ds="http://schemas.openxmlformats.org/officeDocument/2006/customXml" ds:itemID="{505023AC-FA62-494A-8177-AF6E7C8F784D}">
  <ds:schemaRefs>
    <ds:schemaRef ds:uri="569a2196-f28b-47b1-90cc-75ca6d18cdc2"/>
    <ds:schemaRef ds:uri="8760aa2c-01f6-4619-b801-a9237454c83c"/>
    <ds:schemaRef ds:uri="b108e6f7-aaee-492a-984c-7777fcdbc7a0"/>
    <ds:schemaRef ds:uri="c9eb5930-15fc-4967-82f0-c230ed9a8ad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968</TotalTime>
  <Words>921</Words>
  <Application>Microsoft Office PowerPoint</Application>
  <PresentationFormat>Widescreen</PresentationFormat>
  <Paragraphs>117</Paragraphs>
  <Slides>12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Black</vt:lpstr>
      <vt:lpstr>Calibri</vt:lpstr>
      <vt:lpstr>Söhne</vt:lpstr>
      <vt:lpstr>Office Theme</vt:lpstr>
      <vt:lpstr>Estimating Electricity Pricing using Machine Learning</vt:lpstr>
      <vt:lpstr>Presentation Overview</vt:lpstr>
      <vt:lpstr>The Project</vt:lpstr>
      <vt:lpstr>The Project</vt:lpstr>
      <vt:lpstr>My Solution</vt:lpstr>
      <vt:lpstr>My Solution</vt:lpstr>
      <vt:lpstr>Evaluation</vt:lpstr>
      <vt:lpstr>Evaluation</vt:lpstr>
      <vt:lpstr>Evaluation </vt:lpstr>
      <vt:lpstr>Reflection</vt:lpstr>
      <vt:lpstr>Reflection </vt:lpstr>
      <vt:lpstr>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McCloskey</dc:creator>
  <cp:lastModifiedBy>cormac duffy</cp:lastModifiedBy>
  <cp:revision>4</cp:revision>
  <dcterms:created xsi:type="dcterms:W3CDTF">2019-03-01T14:17:43Z</dcterms:created>
  <dcterms:modified xsi:type="dcterms:W3CDTF">2024-05-07T05:36:23Z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0x0101005A030674E12BA94C98BAE70A316E737D</vt:lpwstr>
  </property>
  <property fmtid="{D5CDD505-2E9C-101B-9397-08002B2CF9AE}" pid="3" name="Order">
    <vt:r8>10859300</vt:r8>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TaxKeyword">
    <vt:lpwstr/>
  </property>
  <property fmtid="{D5CDD505-2E9C-101B-9397-08002B2CF9AE}" pid="8" name="MediaServiceImageTags">
    <vt:lpwstr/>
  </property>
</Properties>
</file>